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3"/>
  </p:notesMasterIdLst>
  <p:sldIdLst>
    <p:sldId id="256" r:id="rId2"/>
    <p:sldId id="1374" r:id="rId3"/>
    <p:sldId id="1375" r:id="rId4"/>
    <p:sldId id="1376" r:id="rId5"/>
    <p:sldId id="1378" r:id="rId6"/>
    <p:sldId id="1377" r:id="rId7"/>
    <p:sldId id="1399" r:id="rId8"/>
    <p:sldId id="1392" r:id="rId9"/>
    <p:sldId id="1393" r:id="rId10"/>
    <p:sldId id="1339" r:id="rId11"/>
    <p:sldId id="259" r:id="rId12"/>
    <p:sldId id="1453" r:id="rId13"/>
    <p:sldId id="1401" r:id="rId14"/>
    <p:sldId id="1397" r:id="rId15"/>
    <p:sldId id="1402" r:id="rId16"/>
    <p:sldId id="1403" r:id="rId17"/>
    <p:sldId id="1404" r:id="rId18"/>
    <p:sldId id="1406" r:id="rId19"/>
    <p:sldId id="1408" r:id="rId20"/>
    <p:sldId id="1409" r:id="rId21"/>
    <p:sldId id="261" r:id="rId22"/>
    <p:sldId id="1395" r:id="rId23"/>
    <p:sldId id="1289" r:id="rId24"/>
    <p:sldId id="1394" r:id="rId25"/>
    <p:sldId id="1396" r:id="rId26"/>
    <p:sldId id="1450" r:id="rId27"/>
    <p:sldId id="349" r:id="rId28"/>
    <p:sldId id="350" r:id="rId29"/>
    <p:sldId id="351" r:id="rId30"/>
    <p:sldId id="352" r:id="rId31"/>
    <p:sldId id="353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1456" r:id="rId41"/>
    <p:sldId id="363" r:id="rId42"/>
    <p:sldId id="364" r:id="rId43"/>
    <p:sldId id="365" r:id="rId44"/>
    <p:sldId id="1291" r:id="rId45"/>
    <p:sldId id="1292" r:id="rId46"/>
    <p:sldId id="1296" r:id="rId47"/>
    <p:sldId id="1454" r:id="rId48"/>
    <p:sldId id="1455" r:id="rId49"/>
    <p:sldId id="1340" r:id="rId50"/>
    <p:sldId id="334" r:id="rId51"/>
    <p:sldId id="263" r:id="rId52"/>
    <p:sldId id="265" r:id="rId53"/>
    <p:sldId id="1342" r:id="rId54"/>
    <p:sldId id="1344" r:id="rId55"/>
    <p:sldId id="1345" r:id="rId56"/>
    <p:sldId id="1346" r:id="rId57"/>
    <p:sldId id="1347" r:id="rId58"/>
    <p:sldId id="1348" r:id="rId59"/>
    <p:sldId id="1349" r:id="rId60"/>
    <p:sldId id="288" r:id="rId61"/>
    <p:sldId id="145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611A700-4026-B74A-A119-E97C57C78E84}">
          <p14:sldIdLst>
            <p14:sldId id="256"/>
            <p14:sldId id="1374"/>
            <p14:sldId id="1375"/>
            <p14:sldId id="1376"/>
            <p14:sldId id="1378"/>
            <p14:sldId id="1377"/>
            <p14:sldId id="1399"/>
            <p14:sldId id="1392"/>
            <p14:sldId id="1393"/>
            <p14:sldId id="1339"/>
            <p14:sldId id="259"/>
            <p14:sldId id="1453"/>
            <p14:sldId id="1401"/>
            <p14:sldId id="1397"/>
            <p14:sldId id="1402"/>
            <p14:sldId id="1403"/>
            <p14:sldId id="1404"/>
            <p14:sldId id="1406"/>
            <p14:sldId id="1408"/>
            <p14:sldId id="1409"/>
          </p14:sldIdLst>
        </p14:section>
        <p14:section name="Examples" id="{36F32263-C53C-BF46-B30E-A4B7F4A7AD24}">
          <p14:sldIdLst>
            <p14:sldId id="261"/>
            <p14:sldId id="1395"/>
            <p14:sldId id="1289"/>
            <p14:sldId id="1394"/>
            <p14:sldId id="1396"/>
            <p14:sldId id="1450"/>
            <p14:sldId id="349"/>
            <p14:sldId id="350"/>
            <p14:sldId id="351"/>
            <p14:sldId id="352"/>
            <p14:sldId id="353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1456"/>
            <p14:sldId id="363"/>
            <p14:sldId id="364"/>
            <p14:sldId id="365"/>
          </p14:sldIdLst>
        </p14:section>
        <p14:section name="How Works" id="{A882138F-2C74-E84D-B5AB-9F8E255C006F}">
          <p14:sldIdLst>
            <p14:sldId id="1291"/>
            <p14:sldId id="1292"/>
            <p14:sldId id="1296"/>
            <p14:sldId id="1454"/>
            <p14:sldId id="1455"/>
            <p14:sldId id="1340"/>
            <p14:sldId id="334"/>
            <p14:sldId id="263"/>
            <p14:sldId id="265"/>
            <p14:sldId id="1342"/>
            <p14:sldId id="1344"/>
            <p14:sldId id="1345"/>
            <p14:sldId id="1346"/>
            <p14:sldId id="1347"/>
            <p14:sldId id="1348"/>
            <p14:sldId id="1349"/>
            <p14:sldId id="288"/>
            <p14:sldId id="14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60"/>
    <p:restoredTop sz="88826"/>
  </p:normalViewPr>
  <p:slideViewPr>
    <p:cSldViewPr>
      <p:cViewPr varScale="1">
        <p:scale>
          <a:sx n="103" d="100"/>
          <a:sy n="103" d="100"/>
        </p:scale>
        <p:origin x="8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958A633-E621-E34F-9203-182029A505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F7107-F2DF-BC4E-AC1E-243D48398AD4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4CF88B3-C83B-DC4E-B08F-2EC25046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68338"/>
            <a:ext cx="6070600" cy="3414712"/>
          </a:xfrm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23A4060-240C-AD42-81BA-3FE3B9C81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</p:spPr>
        <p:txBody>
          <a:bodyPr/>
          <a:lstStyle/>
          <a:p>
            <a:r>
              <a:rPr lang="en-US" altLang="en-US"/>
              <a:t>Computer generated virtual objects must be accurately registers with the real </a:t>
            </a:r>
          </a:p>
          <a:p>
            <a:r>
              <a:rPr lang="en-US" altLang="en-US"/>
              <a:t>	in all dimensions.</a:t>
            </a:r>
          </a:p>
          <a:p>
            <a:endParaRPr lang="en-US" altLang="en-US"/>
          </a:p>
          <a:p>
            <a:r>
              <a:rPr lang="en-US" altLang="en-US"/>
              <a:t>Errors in registration prevent the real and virtual images from being seen as fused.</a:t>
            </a:r>
          </a:p>
          <a:p>
            <a:endParaRPr lang="en-US" altLang="en-US"/>
          </a:p>
          <a:p>
            <a:r>
              <a:rPr lang="en-US" altLang="en-US"/>
              <a:t>Registration must be maintained while the user moves around in the virtual</a:t>
            </a:r>
          </a:p>
          <a:p>
            <a:r>
              <a:rPr lang="en-US" altLang="en-US"/>
              <a:t>	environment.</a:t>
            </a:r>
          </a:p>
          <a:p>
            <a:endParaRPr lang="en-US" altLang="en-US"/>
          </a:p>
          <a:p>
            <a:r>
              <a:rPr lang="en-US" altLang="en-US"/>
              <a:t>Changes in registration can be distracting or physically disturbing.</a:t>
            </a:r>
          </a:p>
        </p:txBody>
      </p:sp>
    </p:spTree>
    <p:extLst>
      <p:ext uri="{BB962C8B-B14F-4D97-AF65-F5344CB8AC3E}">
        <p14:creationId xmlns:p14="http://schemas.microsoft.com/office/powerpoint/2010/main" val="3309951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05E6F20-0BCA-5C42-A36F-8858F7DC46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CE7C07-980E-E940-9E18-4ACC2B1CF5BF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DCDDA1F-9E44-804E-856F-0359BA0B31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68338"/>
            <a:ext cx="6070600" cy="3414712"/>
          </a:xfrm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999DF4B-0760-0F40-BD3B-19C215C16A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</p:spPr>
        <p:txBody>
          <a:bodyPr/>
          <a:lstStyle/>
          <a:p>
            <a:r>
              <a:rPr lang="en-US" altLang="en-US" dirty="0"/>
              <a:t>Works by placing optical combiners in front of the user’s eyes.</a:t>
            </a:r>
          </a:p>
          <a:p>
            <a:endParaRPr lang="en-US" altLang="en-US" dirty="0"/>
          </a:p>
          <a:p>
            <a:r>
              <a:rPr lang="en-US" altLang="en-US" dirty="0"/>
              <a:t>Combiners are partially transmissive - so user can look directly through them</a:t>
            </a:r>
          </a:p>
          <a:p>
            <a:r>
              <a:rPr lang="en-US" altLang="en-US" dirty="0"/>
              <a:t>	and see the real world.</a:t>
            </a:r>
          </a:p>
          <a:p>
            <a:endParaRPr lang="en-US" altLang="en-US" dirty="0"/>
          </a:p>
          <a:p>
            <a:r>
              <a:rPr lang="en-US" altLang="en-US" dirty="0"/>
              <a:t>Combiners are partially reflective - so user can also see virtual images bounced </a:t>
            </a:r>
          </a:p>
          <a:p>
            <a:r>
              <a:rPr lang="en-US" altLang="en-US" dirty="0"/>
              <a:t>	off the combiners from head-mounted monitors.</a:t>
            </a:r>
          </a:p>
          <a:p>
            <a:endParaRPr lang="en-US" altLang="en-US" dirty="0"/>
          </a:p>
          <a:p>
            <a:r>
              <a:rPr lang="en-US" altLang="en-US" dirty="0"/>
              <a:t>Similar to Head-Up Displays (HUDs) commonly used in military aircraft.</a:t>
            </a:r>
          </a:p>
          <a:p>
            <a:endParaRPr lang="en-US" altLang="en-US" dirty="0"/>
          </a:p>
          <a:p>
            <a:r>
              <a:rPr lang="en-US" altLang="en-US" dirty="0"/>
              <a:t>Can see through the display even if the power is turned off.</a:t>
            </a:r>
          </a:p>
        </p:txBody>
      </p:sp>
    </p:spTree>
    <p:extLst>
      <p:ext uri="{BB962C8B-B14F-4D97-AF65-F5344CB8AC3E}">
        <p14:creationId xmlns:p14="http://schemas.microsoft.com/office/powerpoint/2010/main" val="2715960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42C94C9-4873-2A4D-A81E-DA58E31952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CD978D-E275-6A48-A7E5-1AB78C12EE33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C41D0DF2-743A-304A-A734-016CBAA46B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68338"/>
            <a:ext cx="6070600" cy="3414712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1DE26D4-BEA5-3D4D-AE94-CDCE4D0CE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</p:spPr>
        <p:txBody>
          <a:bodyPr/>
          <a:lstStyle/>
          <a:p>
            <a:r>
              <a:rPr lang="en-US" altLang="en-US"/>
              <a:t>Works by combining a closed-view HMD with one or two head-mounted video</a:t>
            </a:r>
          </a:p>
          <a:p>
            <a:r>
              <a:rPr lang="en-US" altLang="en-US"/>
              <a:t>	cameras</a:t>
            </a:r>
          </a:p>
          <a:p>
            <a:endParaRPr lang="en-US" altLang="en-US"/>
          </a:p>
          <a:p>
            <a:r>
              <a:rPr lang="en-US" altLang="en-US"/>
              <a:t>Video cameras provide the user’s view of the real world.</a:t>
            </a:r>
          </a:p>
          <a:p>
            <a:endParaRPr lang="en-US" altLang="en-US"/>
          </a:p>
          <a:p>
            <a:r>
              <a:rPr lang="en-US" altLang="en-US"/>
              <a:t>Video from cameras is combined with graphics images by the scene generator to</a:t>
            </a:r>
          </a:p>
          <a:p>
            <a:r>
              <a:rPr lang="en-US" altLang="en-US"/>
              <a:t>	blend the two worlds.</a:t>
            </a:r>
          </a:p>
          <a:p>
            <a:endParaRPr lang="en-US" altLang="en-US"/>
          </a:p>
          <a:p>
            <a:r>
              <a:rPr lang="en-US" altLang="en-US"/>
              <a:t>Result is sent to the monitors in from on the user’s eyes in the closed-view HMD.</a:t>
            </a:r>
          </a:p>
          <a:p>
            <a:endParaRPr lang="en-US" altLang="en-US"/>
          </a:p>
          <a:p>
            <a:r>
              <a:rPr lang="en-US" altLang="en-US"/>
              <a:t>User has no direct view of the real world.</a:t>
            </a:r>
          </a:p>
          <a:p>
            <a:endParaRPr lang="en-US" altLang="en-US"/>
          </a:p>
          <a:p>
            <a:r>
              <a:rPr lang="en-US" altLang="en-US"/>
              <a:t>If power is off, the user is “blind.”</a:t>
            </a:r>
          </a:p>
        </p:txBody>
      </p:sp>
    </p:spTree>
    <p:extLst>
      <p:ext uri="{BB962C8B-B14F-4D97-AF65-F5344CB8AC3E}">
        <p14:creationId xmlns:p14="http://schemas.microsoft.com/office/powerpoint/2010/main" val="156087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0CA2046-3230-D047-90FA-5E81E3AC12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D35C57-3DBF-1347-AE47-FBC3F0B45735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0919CF73-1D2F-B14E-94F6-816C3CFDCE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446088"/>
            <a:ext cx="4749800" cy="2671762"/>
          </a:xfrm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F6B2639-B3F0-F347-92A1-1E9D26D37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3489325"/>
            <a:ext cx="5213350" cy="4083050"/>
          </a:xfrm>
        </p:spPr>
        <p:txBody>
          <a:bodyPr/>
          <a:lstStyle/>
          <a:p>
            <a:r>
              <a:rPr lang="en-US" altLang="en-US" sz="1000" b="1" u="sng" dirty="0"/>
              <a:t>Flexibility in composition strategies</a:t>
            </a:r>
            <a:endParaRPr lang="en-US" altLang="en-US" sz="1000" dirty="0"/>
          </a:p>
          <a:p>
            <a:r>
              <a:rPr lang="en-US" altLang="en-US" sz="1000" dirty="0"/>
              <a:t>Basic Problem with optical is the virtual objects do not completely obscure real- world objects because</a:t>
            </a:r>
          </a:p>
          <a:p>
            <a:r>
              <a:rPr lang="en-US" altLang="en-US" sz="1000" dirty="0"/>
              <a:t>	 combiners allow light from both the virtual and real sources.</a:t>
            </a:r>
          </a:p>
          <a:p>
            <a:r>
              <a:rPr lang="en-US" altLang="en-US" sz="1000" dirty="0"/>
              <a:t>Virtual objects appear ghost-like and semi-transparent, damaging the illusion of reality because</a:t>
            </a:r>
          </a:p>
          <a:p>
            <a:r>
              <a:rPr lang="en-US" altLang="en-US" sz="1000" dirty="0"/>
              <a:t>	 occlusion is a strong depth cue.</a:t>
            </a:r>
          </a:p>
          <a:p>
            <a:r>
              <a:rPr lang="en-US" altLang="en-US" sz="1000" dirty="0"/>
              <a:t>Video see-through is much more flexible about how it merges real and virtual - they are both in </a:t>
            </a:r>
          </a:p>
          <a:p>
            <a:r>
              <a:rPr lang="en-US" altLang="en-US" sz="1000" dirty="0"/>
              <a:t>	digitized form so compositors can do a pixel-by-pixel comparison.</a:t>
            </a:r>
          </a:p>
          <a:p>
            <a:r>
              <a:rPr lang="en-US" altLang="en-US" sz="1000" dirty="0"/>
              <a:t>Produces more compelling environments.</a:t>
            </a:r>
          </a:p>
          <a:p>
            <a:endParaRPr lang="en-US" altLang="en-US" sz="1000" dirty="0"/>
          </a:p>
          <a:p>
            <a:r>
              <a:rPr lang="en-US" altLang="en-US" sz="1000" b="1" u="sng" dirty="0"/>
              <a:t>Wide Field of View</a:t>
            </a:r>
            <a:endParaRPr lang="en-US" altLang="en-US" sz="1000" dirty="0"/>
          </a:p>
          <a:p>
            <a:r>
              <a:rPr lang="en-US" altLang="en-US" sz="1000" dirty="0"/>
              <a:t>Distortions in optical systems are a function of the radial distance away from the optical axis - the </a:t>
            </a:r>
          </a:p>
          <a:p>
            <a:r>
              <a:rPr lang="en-US" altLang="en-US" sz="1000" dirty="0"/>
              <a:t>	further you look away from the center of the view, the more distorted it gets.</a:t>
            </a:r>
          </a:p>
          <a:p>
            <a:r>
              <a:rPr lang="en-US" altLang="en-US" sz="1000" dirty="0"/>
              <a:t>A digitized image taken through a distorted optical system can be undistorted by applying image</a:t>
            </a:r>
          </a:p>
          <a:p>
            <a:r>
              <a:rPr lang="en-US" altLang="en-US" sz="1000" dirty="0"/>
              <a:t>	processing techniques to unwarp the image.</a:t>
            </a:r>
          </a:p>
          <a:p>
            <a:r>
              <a:rPr lang="en-US" altLang="en-US" sz="1000" dirty="0"/>
              <a:t>This requires significant amounts of computation - but this constraint will lessen as computers</a:t>
            </a:r>
          </a:p>
          <a:p>
            <a:r>
              <a:rPr lang="en-US" altLang="en-US" sz="1000" dirty="0"/>
              <a:t>	become faster.</a:t>
            </a:r>
          </a:p>
          <a:p>
            <a:r>
              <a:rPr lang="en-US" altLang="en-US" sz="1000" dirty="0"/>
              <a:t>It is harder to build wide FOV displays with optical see-through constraints.</a:t>
            </a:r>
          </a:p>
          <a:p>
            <a:r>
              <a:rPr lang="en-US" altLang="en-US" sz="1000" dirty="0"/>
              <a:t>Distortions of the user’s view of the real world could be corrected optically, but complex optics are </a:t>
            </a:r>
          </a:p>
          <a:p>
            <a:r>
              <a:rPr lang="en-US" altLang="en-US" sz="1000" dirty="0"/>
              <a:t>	expensive and make the HMD heavier.</a:t>
            </a:r>
          </a:p>
          <a:p>
            <a:endParaRPr lang="en-US" altLang="en-US" sz="1000" dirty="0"/>
          </a:p>
          <a:p>
            <a:r>
              <a:rPr lang="en-US" altLang="en-US" sz="1000" b="1" u="sng" dirty="0"/>
              <a:t>Real and Virtual delays can be matched</a:t>
            </a:r>
          </a:p>
          <a:p>
            <a:r>
              <a:rPr lang="en-US" altLang="en-US" sz="1000" dirty="0"/>
              <a:t>Delay the video of the real world to match the delay in the virtual image stream. (can’t be done in </a:t>
            </a:r>
          </a:p>
          <a:p>
            <a:r>
              <a:rPr lang="en-US" altLang="en-US" sz="1000" dirty="0"/>
              <a:t>	optical because it gives the user a direct view of the real world.)</a:t>
            </a:r>
          </a:p>
          <a:p>
            <a:r>
              <a:rPr lang="en-US" altLang="en-US" sz="1000" dirty="0"/>
              <a:t>Disadvantage: eliminating dynamic error comes at the cost of delaying both the real and virtual </a:t>
            </a:r>
          </a:p>
          <a:p>
            <a:r>
              <a:rPr lang="en-US" altLang="en-US" sz="1000" dirty="0"/>
              <a:t>	scenes - user sees everything lagging behind.</a:t>
            </a:r>
          </a:p>
        </p:txBody>
      </p:sp>
    </p:spTree>
    <p:extLst>
      <p:ext uri="{BB962C8B-B14F-4D97-AF65-F5344CB8AC3E}">
        <p14:creationId xmlns:p14="http://schemas.microsoft.com/office/powerpoint/2010/main" val="402773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9DF1F8D-E1A8-F040-B4AF-36FE467FE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33136D-AABA-B943-A80F-4E4AEF644020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5B70733-0311-D445-B8A3-864D4AD041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68338"/>
            <a:ext cx="6070600" cy="3414712"/>
          </a:xfrm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00CAECC-24DA-E14E-87C1-6672CB79E3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</p:spPr>
        <p:txBody>
          <a:bodyPr/>
          <a:lstStyle/>
          <a:p>
            <a:r>
              <a:rPr lang="en-US" altLang="en-US"/>
              <a:t>Augmented reality is closest to the real world because mainly a user is perceiving</a:t>
            </a:r>
          </a:p>
          <a:p>
            <a:r>
              <a:rPr lang="en-US" altLang="en-US"/>
              <a:t>the real world with just a little computer generated data.</a:t>
            </a:r>
          </a:p>
          <a:p>
            <a:endParaRPr lang="en-US" altLang="en-US"/>
          </a:p>
          <a:p>
            <a:r>
              <a:rPr lang="en-US" altLang="en-US"/>
              <a:t>This distinction will probably fade as technology improves.</a:t>
            </a:r>
          </a:p>
        </p:txBody>
      </p:sp>
    </p:spTree>
    <p:extLst>
      <p:ext uri="{BB962C8B-B14F-4D97-AF65-F5344CB8AC3E}">
        <p14:creationId xmlns:p14="http://schemas.microsoft.com/office/powerpoint/2010/main" val="51412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8E091B3-4241-F94B-85D9-443E7E091F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226BFA-B9FC-AC45-B359-F8B2851F52C4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DBAB4624-6905-D44D-A391-DE6BEECFD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68338"/>
            <a:ext cx="6070600" cy="3414712"/>
          </a:xfrm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ED3F02C-6641-9742-A280-B33AF6BEE8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</p:spPr>
        <p:txBody>
          <a:bodyPr/>
          <a:lstStyle/>
          <a:p>
            <a:r>
              <a:rPr lang="en-US" altLang="en-US"/>
              <a:t>Need these things to seamlessly combine the real and virtual worlds.</a:t>
            </a:r>
          </a:p>
          <a:p>
            <a:endParaRPr lang="en-US" altLang="en-US"/>
          </a:p>
          <a:p>
            <a:r>
              <a:rPr lang="en-US" altLang="en-US"/>
              <a:t>Need precise models of the user’s environment and how it is sensed.</a:t>
            </a:r>
          </a:p>
        </p:txBody>
      </p:sp>
    </p:spTree>
    <p:extLst>
      <p:ext uri="{BB962C8B-B14F-4D97-AF65-F5344CB8AC3E}">
        <p14:creationId xmlns:p14="http://schemas.microsoft.com/office/powerpoint/2010/main" val="236291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975C94D-E3CB-0F49-8A29-2113F3CB5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DB3EE-9CCF-3246-BF70-D6BFDB56BDF8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A755B5B0-D55E-C243-A88A-D4926A733E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68338"/>
            <a:ext cx="6070600" cy="3414712"/>
          </a:xfrm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3A9C694-0EC9-014E-B75C-FA6A45757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</p:spPr>
        <p:txBody>
          <a:bodyPr/>
          <a:lstStyle/>
          <a:p>
            <a:r>
              <a:rPr lang="en-US" altLang="en-US"/>
              <a:t>1st picture - real world</a:t>
            </a:r>
          </a:p>
          <a:p>
            <a:endParaRPr lang="en-US" altLang="en-US"/>
          </a:p>
          <a:p>
            <a:r>
              <a:rPr lang="en-US" altLang="en-US"/>
              <a:t>2nd picture - real world with virtual objects and inter-reflections and virtual </a:t>
            </a:r>
          </a:p>
          <a:p>
            <a:r>
              <a:rPr lang="en-US" altLang="en-US"/>
              <a:t>	shading</a:t>
            </a:r>
          </a:p>
        </p:txBody>
      </p:sp>
    </p:spTree>
    <p:extLst>
      <p:ext uri="{BB962C8B-B14F-4D97-AF65-F5344CB8AC3E}">
        <p14:creationId xmlns:p14="http://schemas.microsoft.com/office/powerpoint/2010/main" val="241244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455286-B643-9143-B9D2-60D8BDC66E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E3EB7F-BBF2-1646-8420-D31ED9EAC13E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0966B7AD-CDDB-D04F-9B40-F1BA10605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68338"/>
            <a:ext cx="6070600" cy="3414712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6BE1D59-4831-1142-82DF-F6EAFDDC9C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1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2A5F161-04D6-3D4F-AB29-3E8E63ACD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F8B1CB-831D-6545-BD49-B8973E8C6346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CB66A6A8-7C4C-F148-A44A-CC3E525664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68338"/>
            <a:ext cx="6070600" cy="3414712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27E996A-68AA-0842-88F2-D91A8C1015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8315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B2F560-020E-BF40-8DBB-44678EE659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A62428-4100-604D-8BA8-58AE0E2987DE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4D7FAD9-2A2C-6C4F-8EFE-9F354DAC8C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68338"/>
            <a:ext cx="6070600" cy="3414712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CA6C122-0816-EE49-95C0-8C19894E6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6841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FAB149A-C40A-E44E-A41E-BF83EF5F3C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B42415-5186-3748-91D8-2A1B23C1E875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097A600A-6853-5546-AA7C-8D383FBE43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68338"/>
            <a:ext cx="6070600" cy="3414712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CAD12BE-B7D3-024A-8D0A-5687FA27A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</p:spPr>
        <p:txBody>
          <a:bodyPr/>
          <a:lstStyle/>
          <a:p>
            <a:r>
              <a:rPr lang="en-US" altLang="en-US"/>
              <a:t>Sometimes referred to as “Windows on the World” or “Fish Tank VR”</a:t>
            </a:r>
          </a:p>
          <a:p>
            <a:endParaRPr lang="en-US" altLang="en-US"/>
          </a:p>
          <a:p>
            <a:r>
              <a:rPr lang="en-US" altLang="en-US"/>
              <a:t>Other display technologies are used to increase the sense of presence.</a:t>
            </a:r>
          </a:p>
        </p:txBody>
      </p:sp>
    </p:spTree>
    <p:extLst>
      <p:ext uri="{BB962C8B-B14F-4D97-AF65-F5344CB8AC3E}">
        <p14:creationId xmlns:p14="http://schemas.microsoft.com/office/powerpoint/2010/main" val="312615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F11D327-C64C-824B-8C9E-63C8CBD406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2A5A85-8997-7F44-80DD-C2C3D2B4A884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F6EC6FFE-EA2F-2C4B-9B43-A51B2E7E4C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47A5D88B-5928-FD40-B823-C57C5CEFC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037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277101" cy="575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2388" marR="0" lvl="0" indent="-1322388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kern="0" baseline="0" dirty="0"/>
              <a:t>Some slides from: </a:t>
            </a:r>
            <a:r>
              <a:rPr lang="en-US" sz="1400" dirty="0">
                <a:latin typeface="Gill Sans MT" panose="020B0502020104020203" pitchFamily="34" charset="77"/>
              </a:rPr>
              <a:t>Anders Backman, Mark </a:t>
            </a:r>
            <a:r>
              <a:rPr lang="en-US" sz="1400" dirty="0" err="1">
                <a:latin typeface="Gill Sans MT" panose="020B0502020104020203" pitchFamily="34" charset="77"/>
              </a:rPr>
              <a:t>Billinghurst</a:t>
            </a:r>
            <a:r>
              <a:rPr lang="en-US" sz="1400" dirty="0">
                <a:latin typeface="Gill Sans MT" panose="020B0502020104020203" pitchFamily="34" charset="77"/>
              </a:rPr>
              <a:t>, Doug Bowman, </a:t>
            </a:r>
            <a:r>
              <a:rPr lang="en-US" altLang="en-US" sz="1400" dirty="0">
                <a:latin typeface="Gill Sans MT" panose="020B0502020104020203" pitchFamily="34" charset="77"/>
              </a:rPr>
              <a:t>David Johnson, </a:t>
            </a:r>
            <a:r>
              <a:rPr lang="en-US" sz="1400" dirty="0"/>
              <a:t>Gun Lee</a:t>
            </a:r>
            <a:r>
              <a:rPr lang="en-US" alt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Ivan </a:t>
            </a:r>
            <a:r>
              <a:rPr lang="en-US" sz="1400" dirty="0" err="1">
                <a:latin typeface="Gill Sans MT" panose="020B0502020104020203" pitchFamily="34" charset="77"/>
              </a:rPr>
              <a:t>Poupyrev</a:t>
            </a:r>
            <a:r>
              <a:rPr lang="en-US" sz="1400" dirty="0">
                <a:latin typeface="Gill Sans MT" panose="020B0502020104020203" pitchFamily="34" charset="77"/>
              </a:rPr>
              <a:t>, Bruce Thomas, </a:t>
            </a:r>
            <a:r>
              <a:rPr lang="en-US" altLang="en-US" sz="1400" dirty="0" err="1"/>
              <a:t>Geb</a:t>
            </a:r>
            <a:r>
              <a:rPr lang="en-US" altLang="en-US" sz="1400" dirty="0"/>
              <a:t> Thomas, </a:t>
            </a:r>
            <a:r>
              <a:rPr lang="en-US" sz="1400" dirty="0">
                <a:latin typeface="Gill Sans MT" panose="020B0502020104020203" pitchFamily="34" charset="77"/>
              </a:rPr>
              <a:t>Anna </a:t>
            </a:r>
            <a:r>
              <a:rPr lang="en-US" sz="1400" dirty="0" err="1">
                <a:latin typeface="Gill Sans MT" panose="020B0502020104020203" pitchFamily="34" charset="77"/>
              </a:rPr>
              <a:t>Yershova</a:t>
            </a:r>
            <a:r>
              <a:rPr 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/>
              <a:t>Stefanie </a:t>
            </a:r>
            <a:r>
              <a:rPr lang="en-US" sz="1400" dirty="0" err="1"/>
              <a:t>Zollman</a:t>
            </a:r>
            <a:r>
              <a:rPr lang="en-US" sz="1400" dirty="0"/>
              <a:t>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113468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55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9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4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l" defTabSz="11746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465138" indent="-349250" algn="l">
              <a:lnSpc>
                <a:spcPct val="100000"/>
              </a:lnSpc>
              <a:buClrTx/>
              <a:buSzPct val="100000"/>
              <a:tabLst/>
              <a:defRPr sz="3200">
                <a:latin typeface="Gill Sans MT" panose="020B0502020104020203" pitchFamily="34" charset="0"/>
              </a:defRPr>
            </a:lvl3pPr>
            <a:lvl4pPr marL="866775" indent="-254000" algn="l">
              <a:buClrTx/>
              <a:buSzPct val="100000"/>
              <a:tabLst/>
              <a:defRPr sz="2800">
                <a:latin typeface="Gill Sans MT" panose="020B0502020104020203" pitchFamily="34" charset="0"/>
              </a:defRPr>
            </a:lvl4pPr>
            <a:lvl5pPr algn="l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37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55" r:id="rId2"/>
    <p:sldLayoutId id="2147483756" r:id="rId3"/>
    <p:sldLayoutId id="2147483757" r:id="rId4"/>
    <p:sldLayoutId id="2147483768" r:id="rId5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://metaverseroadmap.org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://getnarrativ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7fQ_EsMJM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7fQ_EsMJMs?feature=oembed" TargetMode="Externa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gakdcEzVwg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gakdcEzVwg?start=140&amp;feature=oembed" TargetMode="Externa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bsfamN78Tc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bsfamN78Tc?feature=oembed" TargetMode="Externa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tq1qBMLIw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Xtq1qBMLIw?feature=oembed" TargetMode="Externa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o9rf9GmYpM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o9rf9GmYpM?start=7&amp;feature=oembed" TargetMode="Externa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opear.com/" TargetMode="External"/><Relationship Id="rId2" Type="http://schemas.openxmlformats.org/officeDocument/2006/relationships/hyperlink" Target="http://www.ngrain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thEaobGzs4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thEaobGzs4?feature=oembed" TargetMode="Externa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FQulgeYh7w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FQulgeYh7w?feature=oembed" TargetMode="Externa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hyperlink" Target="http://www.digitalbinocularstati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qLAKBX0om4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qLAKBX0om4?feature=oembed" TargetMode="Externa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dgrXxJx4SE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dgrXxJx4SE?feature=oembed" TargetMode="Externa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research.microsoft.com/en-us/projects/holoportation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d59O6cfaM0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d59O6cfaM0?feature=oembed" TargetMode="Externa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qGAqAFlGg0" TargetMode="Externa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TqGAqAFlGg0?feature=oembed" TargetMode="Externa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4930-001: Introduction to Augmented and Virtual Reality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 to Augmented Reality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60163" y="5648325"/>
            <a:ext cx="731837" cy="396875"/>
          </a:xfrm>
        </p:spPr>
        <p:txBody>
          <a:bodyPr/>
          <a:lstStyle/>
          <a:p>
            <a:fld id="{AAF71A22-6AF9-45E5-860F-5B8201FC6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31B7D-062B-C44A-8B04-5E2EEED95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100" y="1447800"/>
            <a:ext cx="10591800" cy="4582468"/>
          </a:xfrm>
        </p:spPr>
        <p:txBody>
          <a:bodyPr numCol="2">
            <a:normAutofit lnSpcReduction="10000"/>
          </a:bodyPr>
          <a:lstStyle/>
          <a:p>
            <a:pPr lvl="1"/>
            <a:r>
              <a:rPr lang="en-US" altLang="en-US" dirty="0"/>
              <a:t>Augmented Reality</a:t>
            </a:r>
          </a:p>
          <a:p>
            <a:pPr lvl="2"/>
            <a:r>
              <a:rPr lang="en-US" altLang="en-US" dirty="0"/>
              <a:t>System augments the real world scene</a:t>
            </a:r>
          </a:p>
          <a:p>
            <a:pPr lvl="2"/>
            <a:r>
              <a:rPr lang="en-US" altLang="en-US" dirty="0"/>
              <a:t>User maintains a sense of presence in real world</a:t>
            </a:r>
          </a:p>
          <a:p>
            <a:pPr lvl="2"/>
            <a:r>
              <a:rPr lang="en-US" altLang="en-US" dirty="0"/>
              <a:t>Needs a mechanism to combine virtual/real worlds</a:t>
            </a:r>
          </a:p>
          <a:p>
            <a:pPr lvl="2"/>
            <a:r>
              <a:rPr lang="en-US" altLang="en-US" dirty="0"/>
              <a:t>Hard to register real and virtual</a:t>
            </a:r>
          </a:p>
          <a:p>
            <a:pPr lvl="1"/>
            <a:r>
              <a:rPr lang="en-US" altLang="en-US" dirty="0"/>
              <a:t>Virtual Reality</a:t>
            </a:r>
          </a:p>
          <a:p>
            <a:pPr lvl="2"/>
            <a:r>
              <a:rPr lang="en-US" altLang="en-US" dirty="0"/>
              <a:t>Totally immersive environment</a:t>
            </a:r>
          </a:p>
          <a:p>
            <a:pPr lvl="2"/>
            <a:r>
              <a:rPr lang="en-US" altLang="en-US" dirty="0"/>
              <a:t>Senses are under control of system</a:t>
            </a:r>
          </a:p>
          <a:p>
            <a:pPr lvl="2"/>
            <a:r>
              <a:rPr lang="en-US" altLang="en-US" dirty="0"/>
              <a:t>Need a mechanism to feed virtual world to user</a:t>
            </a:r>
          </a:p>
          <a:p>
            <a:pPr lvl="2"/>
            <a:r>
              <a:rPr lang="en-US" altLang="en-US" dirty="0"/>
              <a:t>Hard to make VR world interesting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F8BD5D-D032-7A40-883F-7B45E04CC10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7FE362-8987-CF45-B821-861F77F6ADA7}"/>
              </a:ext>
            </a:extLst>
          </p:cNvPr>
          <p:cNvSpPr/>
          <p:nvPr/>
        </p:nvSpPr>
        <p:spPr>
          <a:xfrm>
            <a:off x="2190475" y="321471"/>
            <a:ext cx="7811049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700" u="sng" cap="small" dirty="0">
                <a:latin typeface="Gill Sans MT" panose="020B0502020104020203" pitchFamily="34" charset="0"/>
              </a:rPr>
              <a:t>Augmented Reality vs. 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341443801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86F3D-AF61-174B-A590-1787BC80E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0" y="827733"/>
            <a:ext cx="4876800" cy="5202536"/>
          </a:xfrm>
        </p:spPr>
        <p:txBody>
          <a:bodyPr/>
          <a:lstStyle/>
          <a:p>
            <a:r>
              <a:rPr lang="en-US" u="sng" dirty="0"/>
              <a:t>Mixed reality</a:t>
            </a:r>
            <a:endParaRPr lang="en-US" dirty="0"/>
          </a:p>
          <a:p>
            <a:pPr lvl="1"/>
            <a:r>
              <a:rPr lang="en-US" dirty="0"/>
              <a:t>A system that combines real and virtual objects and information.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30D66C-A35C-B748-967A-8B7E5CBF7BB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38037F-972E-F949-B7CF-23CDCAC32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609600"/>
            <a:ext cx="10363200" cy="5708798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Milgram’s Reality-</a:t>
            </a:r>
            <a:r>
              <a:rPr lang="en-US" altLang="en-US" dirty="0" err="1"/>
              <a:t>Virtuality</a:t>
            </a:r>
            <a:r>
              <a:rPr lang="en-US" altLang="en-US" dirty="0"/>
              <a:t> Continuum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altLang="en-US" sz="3200" dirty="0">
                <a:latin typeface="Tahoma" panose="020B0604030504040204" pitchFamily="34" charset="0"/>
              </a:rPr>
              <a:t>Milgram coined the term “Augmented </a:t>
            </a:r>
            <a:r>
              <a:rPr lang="en-US" altLang="en-US" sz="3200" dirty="0" err="1">
                <a:latin typeface="Tahoma" panose="020B0604030504040204" pitchFamily="34" charset="0"/>
              </a:rPr>
              <a:t>Virtuality</a:t>
            </a:r>
            <a:r>
              <a:rPr lang="en-US" altLang="en-US" sz="3200" dirty="0">
                <a:latin typeface="Tahoma" panose="020B0604030504040204" pitchFamily="34" charset="0"/>
              </a:rPr>
              <a:t>” to identify systems which are mostly synthetic with some real world imagery added such as texture mapping video onto virtual objects.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34E843-DFA2-334B-ADCA-A4AEB04D1EA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56588" y="6394599"/>
            <a:ext cx="6429179" cy="463401"/>
          </a:xfrm>
        </p:spPr>
        <p:txBody>
          <a:bodyPr>
            <a:normAutofit fontScale="62500" lnSpcReduction="20000"/>
          </a:bodyPr>
          <a:lstStyle/>
          <a:p>
            <a:pPr marL="11527">
              <a:lnSpc>
                <a:spcPts val="1488"/>
              </a:lnSpc>
              <a:spcBef>
                <a:spcPts val="91"/>
              </a:spcBef>
            </a:pPr>
            <a:r>
              <a:rPr lang="en-US" sz="1800" spc="-86" dirty="0">
                <a:solidFill>
                  <a:srgbClr val="292934"/>
                </a:solidFill>
                <a:latin typeface="Arial"/>
                <a:cs typeface="Arial"/>
              </a:rPr>
              <a:t>P.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Milgram and A. </a:t>
            </a:r>
            <a:r>
              <a:rPr lang="en-US" sz="1800" spc="-73" dirty="0">
                <a:solidFill>
                  <a:srgbClr val="292934"/>
                </a:solidFill>
                <a:latin typeface="Arial"/>
                <a:cs typeface="Arial"/>
              </a:rPr>
              <a:t>F. </a:t>
            </a:r>
            <a:r>
              <a:rPr lang="en-US" sz="1800" spc="-5" dirty="0" err="1">
                <a:solidFill>
                  <a:srgbClr val="292934"/>
                </a:solidFill>
                <a:latin typeface="Arial"/>
                <a:cs typeface="Arial"/>
              </a:rPr>
              <a:t>Kishino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, </a:t>
            </a:r>
            <a:r>
              <a:rPr lang="en-US" sz="1800" spc="-18" dirty="0">
                <a:solidFill>
                  <a:srgbClr val="292934"/>
                </a:solidFill>
                <a:latin typeface="Arial"/>
                <a:cs typeface="Arial"/>
              </a:rPr>
              <a:t>Taxonomy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of Mixed Reality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Visual</a:t>
            </a:r>
            <a:r>
              <a:rPr lang="en-US" sz="1800" spc="-227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Displays.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IEICE Transactions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on Information and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Systems,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E77-D(12), pp. 1321-1329,</a:t>
            </a:r>
            <a:r>
              <a:rPr lang="en-US" sz="1800" spc="-7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1994.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195" name="Line 3">
            <a:extLst>
              <a:ext uri="{FF2B5EF4-FFF2-40B4-BE49-F238E27FC236}">
                <a16:creationId xmlns:a16="http://schemas.microsoft.com/office/drawing/2014/main" id="{664FCE41-027E-D841-BB34-ABA704849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057399"/>
            <a:ext cx="56388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96" name="Line 4">
            <a:extLst>
              <a:ext uri="{FF2B5EF4-FFF2-40B4-BE49-F238E27FC236}">
                <a16:creationId xmlns:a16="http://schemas.microsoft.com/office/drawing/2014/main" id="{6BE0CBB7-216A-E64C-BB9C-535AF3F0B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1828799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C9AFA2D1-8F54-174A-B486-DB9E19220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9800" y="1828799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B2B96FD7-12ED-9B42-9422-12449DC24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371600"/>
            <a:ext cx="297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Tahoma" panose="020B0604030504040204" pitchFamily="34" charset="0"/>
              </a:rPr>
              <a:t>Mixed Reality (MR)</a:t>
            </a:r>
          </a:p>
        </p:txBody>
      </p:sp>
      <p:sp>
        <p:nvSpPr>
          <p:cNvPr id="8199" name="Line 7">
            <a:extLst>
              <a:ext uri="{FF2B5EF4-FFF2-40B4-BE49-F238E27FC236}">
                <a16:creationId xmlns:a16="http://schemas.microsoft.com/office/drawing/2014/main" id="{1671553B-F734-E14B-BF1A-1F5B11DCAC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1600199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00" name="Line 8">
            <a:extLst>
              <a:ext uri="{FF2B5EF4-FFF2-40B4-BE49-F238E27FC236}">
                <a16:creationId xmlns:a16="http://schemas.microsoft.com/office/drawing/2014/main" id="{4DCC80AA-567E-2746-B5D3-DEFADDE59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2600" y="1600199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01" name="Text Box 9">
            <a:extLst>
              <a:ext uri="{FF2B5EF4-FFF2-40B4-BE49-F238E27FC236}">
                <a16:creationId xmlns:a16="http://schemas.microsoft.com/office/drawing/2014/main" id="{961212AD-68B5-2E4C-A63E-06C987ED2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362200"/>
            <a:ext cx="1600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Tahoma" panose="020B0604030504040204" pitchFamily="34" charset="0"/>
              </a:rPr>
              <a:t>Real Environment</a:t>
            </a:r>
          </a:p>
        </p:txBody>
      </p:sp>
      <p:sp>
        <p:nvSpPr>
          <p:cNvPr id="8202" name="Text Box 10">
            <a:extLst>
              <a:ext uri="{FF2B5EF4-FFF2-40B4-BE49-F238E27FC236}">
                <a16:creationId xmlns:a16="http://schemas.microsoft.com/office/drawing/2014/main" id="{795539C7-D6A3-5549-99B8-083896B90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0" y="2362200"/>
            <a:ext cx="1676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Tahoma" panose="020B0604030504040204" pitchFamily="34" charset="0"/>
              </a:rPr>
              <a:t>Virtual Environment</a:t>
            </a:r>
          </a:p>
        </p:txBody>
      </p:sp>
      <p:sp>
        <p:nvSpPr>
          <p:cNvPr id="8203" name="Text Box 11">
            <a:extLst>
              <a:ext uri="{FF2B5EF4-FFF2-40B4-BE49-F238E27FC236}">
                <a16:creationId xmlns:a16="http://schemas.microsoft.com/office/drawing/2014/main" id="{5D067902-C5F0-2545-8D74-EBAA6E4D6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362200"/>
            <a:ext cx="1676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Tahoma" panose="020B0604030504040204" pitchFamily="34" charset="0"/>
              </a:rPr>
              <a:t>Augmented Reality (AR</a:t>
            </a:r>
            <a:r>
              <a:rPr lang="en-US" altLang="en-US" sz="2400"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8204" name="Text Box 12">
            <a:extLst>
              <a:ext uri="{FF2B5EF4-FFF2-40B4-BE49-F238E27FC236}">
                <a16:creationId xmlns:a16="http://schemas.microsoft.com/office/drawing/2014/main" id="{4BD24FE2-0B88-804F-B3A5-00B4BF027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362200"/>
            <a:ext cx="1752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Tahoma" panose="020B0604030504040204" pitchFamily="34" charset="0"/>
              </a:rPr>
              <a:t>Augmented Virtuality (AV)</a:t>
            </a:r>
          </a:p>
        </p:txBody>
      </p:sp>
      <p:sp>
        <p:nvSpPr>
          <p:cNvPr id="8207" name="Line 15">
            <a:extLst>
              <a:ext uri="{FF2B5EF4-FFF2-40B4-BE49-F238E27FC236}">
                <a16:creationId xmlns:a16="http://schemas.microsoft.com/office/drawing/2014/main" id="{3CCB0BB0-BDA6-5E41-B74B-E2F2FAE84C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2057399"/>
            <a:ext cx="20574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08" name="Line 16">
            <a:extLst>
              <a:ext uri="{FF2B5EF4-FFF2-40B4-BE49-F238E27FC236}">
                <a16:creationId xmlns:a16="http://schemas.microsoft.com/office/drawing/2014/main" id="{1FFF5E95-227A-814C-8759-0388DC6E2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1600199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09" name="Line 17">
            <a:extLst>
              <a:ext uri="{FF2B5EF4-FFF2-40B4-BE49-F238E27FC236}">
                <a16:creationId xmlns:a16="http://schemas.microsoft.com/office/drawing/2014/main" id="{DF6FF5AE-198F-C047-97C6-2824E056B1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1600199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89E90C86-1D63-5247-97FF-6E3319B3A361}"/>
              </a:ext>
            </a:extLst>
          </p:cNvPr>
          <p:cNvSpPr/>
          <p:nvPr/>
        </p:nvSpPr>
        <p:spPr>
          <a:xfrm>
            <a:off x="6583777" y="3143297"/>
            <a:ext cx="1874423" cy="1344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C4E37227-B125-B54B-BFC4-17AE543B41D6}"/>
              </a:ext>
            </a:extLst>
          </p:cNvPr>
          <p:cNvSpPr/>
          <p:nvPr/>
        </p:nvSpPr>
        <p:spPr>
          <a:xfrm>
            <a:off x="3886200" y="3095753"/>
            <a:ext cx="1045989" cy="1468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2AC1874F-46BA-FB47-B6A7-5626B1AF88D0}"/>
              </a:ext>
            </a:extLst>
          </p:cNvPr>
          <p:cNvSpPr/>
          <p:nvPr/>
        </p:nvSpPr>
        <p:spPr>
          <a:xfrm>
            <a:off x="1695132" y="3151940"/>
            <a:ext cx="1874423" cy="14061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932C76D7-2005-244C-8317-E1B7015E485A}"/>
              </a:ext>
            </a:extLst>
          </p:cNvPr>
          <p:cNvSpPr/>
          <p:nvPr/>
        </p:nvSpPr>
        <p:spPr>
          <a:xfrm>
            <a:off x="8915400" y="3164909"/>
            <a:ext cx="1567543" cy="13010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6351914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AC136E-3166-694F-B702-C239C62C7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81000"/>
            <a:ext cx="10363200" cy="6155531"/>
          </a:xfrm>
        </p:spPr>
        <p:txBody>
          <a:bodyPr/>
          <a:lstStyle/>
          <a:p>
            <a:r>
              <a:rPr lang="en-US" dirty="0"/>
              <a:t>Augmented </a:t>
            </a:r>
            <a:r>
              <a:rPr lang="en-US" dirty="0" err="1"/>
              <a:t>Virtuality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 algn="ctr"/>
            <a:r>
              <a:rPr lang="en-US" dirty="0"/>
              <a:t>VR with windows into the real world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F2A8BD-ACAF-BE46-B9A8-14336AE5E10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3162300" y="1447800"/>
            <a:ext cx="5867400" cy="4229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719023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1560634" y="1600200"/>
            <a:ext cx="9070732" cy="3931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52941-FF70-C84D-A798-A6B597708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5575" y="591988"/>
            <a:ext cx="9000850" cy="779612"/>
          </a:xfrm>
        </p:spPr>
        <p:txBody>
          <a:bodyPr/>
          <a:lstStyle/>
          <a:p>
            <a:r>
              <a:rPr lang="en-US" dirty="0"/>
              <a:t>AR vs VR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03D02E-5DC2-444B-A1B0-1A8FEE1313C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42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3603BE-139B-524B-A37E-7EAE67DD44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Context: The Metaverse</a:t>
            </a:r>
          </a:p>
          <a:p>
            <a:pPr lvl="1"/>
            <a:r>
              <a:rPr lang="en-US" dirty="0"/>
              <a:t>Neal Stephenson’s “</a:t>
            </a:r>
            <a:r>
              <a:rPr lang="en-US" dirty="0" err="1"/>
              <a:t>SnowCrash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 Metaverse is the convergence of:</a:t>
            </a:r>
          </a:p>
          <a:p>
            <a:pPr marL="630238" lvl="2" indent="-514350">
              <a:buFont typeface="+mj-lt"/>
              <a:buAutoNum type="arabicPeriod"/>
            </a:pPr>
            <a:r>
              <a:rPr lang="en-US" dirty="0"/>
              <a:t>virtually enhanced physical reality</a:t>
            </a:r>
          </a:p>
          <a:p>
            <a:pPr marL="630238" lvl="2" indent="-514350">
              <a:buFont typeface="+mj-lt"/>
              <a:buAutoNum type="arabicPeriod"/>
            </a:pPr>
            <a:r>
              <a:rPr lang="en-US" dirty="0"/>
              <a:t>physically persistent virtual space</a:t>
            </a:r>
          </a:p>
          <a:p>
            <a:pPr lvl="1"/>
            <a:r>
              <a:rPr lang="en-US" dirty="0"/>
              <a:t>Metaverse Roadmap</a:t>
            </a:r>
          </a:p>
          <a:p>
            <a:pPr lvl="2"/>
            <a:r>
              <a:rPr lang="en-US" dirty="0">
                <a:hlinkClick r:id="rId2"/>
              </a:rPr>
              <a:t>http://metaverseroadmap.org/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F110BA-8CA5-BB46-89C6-0FDDCA5668D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8229600" y="2514600"/>
            <a:ext cx="2126554" cy="2835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398039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87D0F-188D-2D4F-B7C0-60E8ACB4FB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Metaverse Dimensions</a:t>
            </a:r>
          </a:p>
          <a:p>
            <a:pPr lvl="1"/>
            <a:r>
              <a:rPr lang="en-US" b="1" dirty="0"/>
              <a:t>Augmentation</a:t>
            </a:r>
            <a:r>
              <a:rPr lang="en-US" dirty="0"/>
              <a:t> technologies that layer information onto our perception of the physical environment</a:t>
            </a:r>
          </a:p>
          <a:p>
            <a:pPr lvl="1"/>
            <a:r>
              <a:rPr lang="en-US" b="1" dirty="0"/>
              <a:t>Simulation</a:t>
            </a:r>
            <a:r>
              <a:rPr lang="en-US" dirty="0"/>
              <a:t> refers to technologies that model reality</a:t>
            </a:r>
          </a:p>
          <a:p>
            <a:pPr lvl="1"/>
            <a:r>
              <a:rPr lang="en-US" b="1" dirty="0"/>
              <a:t>Intimate</a:t>
            </a:r>
            <a:r>
              <a:rPr lang="en-US" dirty="0"/>
              <a:t> technologies are focused inwardly, on the identity and actions of the individual or object</a:t>
            </a:r>
          </a:p>
          <a:p>
            <a:pPr lvl="1"/>
            <a:r>
              <a:rPr lang="en-US" b="1" dirty="0"/>
              <a:t>External</a:t>
            </a:r>
            <a:r>
              <a:rPr lang="en-US" dirty="0"/>
              <a:t> technologies are focused outwardly, towards the world at large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35F13A-2E20-AE43-88B3-867EDA204E9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9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EC111-53CD-C24B-AAD3-120348B15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Four Key Metaverse Components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F43562-CD71-C64D-8547-C6CC6DD7A32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304800" y="1199902"/>
            <a:ext cx="3426722" cy="2229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9223784" y="3393829"/>
            <a:ext cx="2352754" cy="3136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EC9AFC53-FC06-DF46-BC59-45CFD64A4544}"/>
              </a:ext>
            </a:extLst>
          </p:cNvPr>
          <p:cNvSpPr>
            <a:spLocks noChangeAspect="1"/>
          </p:cNvSpPr>
          <p:nvPr/>
        </p:nvSpPr>
        <p:spPr>
          <a:xfrm>
            <a:off x="3922515" y="1312247"/>
            <a:ext cx="4346969" cy="423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D202E7-9661-2C40-9AAF-A5384E4573AD}"/>
              </a:ext>
            </a:extLst>
          </p:cNvPr>
          <p:cNvSpPr/>
          <p:nvPr/>
        </p:nvSpPr>
        <p:spPr>
          <a:xfrm>
            <a:off x="4267200" y="3505200"/>
            <a:ext cx="1676400" cy="1600200"/>
          </a:xfrm>
          <a:prstGeom prst="ellipse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7D9A53-A982-0E43-A6CB-FC1ED136AED1}"/>
              </a:ext>
            </a:extLst>
          </p:cNvPr>
          <p:cNvSpPr/>
          <p:nvPr/>
        </p:nvSpPr>
        <p:spPr>
          <a:xfrm>
            <a:off x="6095999" y="1760291"/>
            <a:ext cx="1676400" cy="1600200"/>
          </a:xfrm>
          <a:prstGeom prst="ellipse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9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1C285-40EB-CB49-ACD5-B40736BA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1411" y="827733"/>
            <a:ext cx="6429179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Mirror Worlds</a:t>
            </a:r>
          </a:p>
          <a:p>
            <a:pPr lvl="1"/>
            <a:r>
              <a:rPr lang="en-US" dirty="0"/>
              <a:t>Mirror worlds are informationally-enhanced virtual models of the physical world.</a:t>
            </a:r>
          </a:p>
          <a:p>
            <a:pPr lvl="2"/>
            <a:r>
              <a:rPr lang="en-US" dirty="0"/>
              <a:t>Google Earth, Street View, </a:t>
            </a:r>
            <a:r>
              <a:rPr lang="en-US" dirty="0" err="1"/>
              <a:t>etc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ogle Maps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5A5D22-AE53-E340-8859-8B0DB33699F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323682" y="3428894"/>
            <a:ext cx="3511123" cy="2728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553742" y="3408815"/>
            <a:ext cx="3276280" cy="2738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54692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CF7BA0-E556-3C48-A520-E065B1BA4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244886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LifeLogging</a:t>
            </a:r>
            <a:endParaRPr lang="en-US" dirty="0"/>
          </a:p>
          <a:p>
            <a:pPr lvl="1"/>
            <a:r>
              <a:rPr lang="en-US" dirty="0"/>
              <a:t>Technologies record and report the intimate states and life histories of objects and users</a:t>
            </a:r>
          </a:p>
          <a:p>
            <a:pPr lvl="2"/>
            <a:r>
              <a:rPr lang="en-US" dirty="0"/>
              <a:t>Nokia </a:t>
            </a:r>
            <a:r>
              <a:rPr lang="en-US" dirty="0" err="1"/>
              <a:t>LifeBlog</a:t>
            </a:r>
            <a:r>
              <a:rPr lang="en-US" dirty="0"/>
              <a:t>, Nike+, </a:t>
            </a:r>
            <a:r>
              <a:rPr lang="en-US" dirty="0" err="1"/>
              <a:t>FitBit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1E62A7-DA19-AF44-8F01-F38A40FB8E8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612119" y="3344469"/>
            <a:ext cx="7459947" cy="2689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25051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F4C88-AF40-9740-82CA-1312926D1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0" y="827733"/>
            <a:ext cx="7620000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Trend Towards Invisible Interfaces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Trend from room scale to invisible computing</a:t>
            </a:r>
          </a:p>
          <a:p>
            <a:pPr lvl="1"/>
            <a:r>
              <a:rPr lang="en-US" dirty="0"/>
              <a:t>Making Computers Invisible</a:t>
            </a:r>
          </a:p>
          <a:p>
            <a:pPr lvl="2"/>
            <a:r>
              <a:rPr lang="en-US" dirty="0"/>
              <a:t>hide the computer in the real world</a:t>
            </a:r>
          </a:p>
          <a:p>
            <a:pPr lvl="3"/>
            <a:r>
              <a:rPr lang="en-US" dirty="0"/>
              <a:t>Ubiquitous Computing</a:t>
            </a:r>
          </a:p>
          <a:p>
            <a:pPr lvl="2"/>
            <a:r>
              <a:rPr lang="en-US" dirty="0"/>
              <a:t>put the user inside the computer</a:t>
            </a:r>
          </a:p>
          <a:p>
            <a:pPr lvl="3"/>
            <a:r>
              <a:rPr lang="en-US" dirty="0"/>
              <a:t>Virtual Reality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6675DAA-6135-1846-902C-F77F7C13BAD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430296" y="1524002"/>
            <a:ext cx="2005533" cy="1737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925457" y="1524000"/>
            <a:ext cx="1512794" cy="1728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4643297" y="1524002"/>
            <a:ext cx="2074689" cy="1737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8654364" y="1524000"/>
            <a:ext cx="1145401" cy="1746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784905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356D7-DDC5-2A44-80DB-25B7B596C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Narrative Clip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Wearable camera</a:t>
            </a:r>
          </a:p>
          <a:p>
            <a:pPr lvl="2"/>
            <a:r>
              <a:rPr lang="en-US" dirty="0"/>
              <a:t>Automatic picture capture - 2 pics/minute</a:t>
            </a:r>
          </a:p>
          <a:p>
            <a:pPr lvl="2"/>
            <a:r>
              <a:rPr lang="en-US" dirty="0">
                <a:hlinkClick r:id="rId2"/>
              </a:rPr>
              <a:t>http://getnarrative.com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D9FBD1-3BAF-3F44-AE25-85BF443379F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422633" y="1795079"/>
            <a:ext cx="3550022" cy="2221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2240117" y="1795079"/>
            <a:ext cx="3950553" cy="2221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969923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5E466-CB35-CE45-925D-CC1DDB9F0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1411" y="827733"/>
            <a:ext cx="6429179" cy="52025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AR Application Areas</a:t>
            </a:r>
          </a:p>
          <a:p>
            <a:pPr lvl="1"/>
            <a:r>
              <a:rPr lang="en-US" altLang="en-US" dirty="0"/>
              <a:t>Computer games</a:t>
            </a:r>
          </a:p>
          <a:p>
            <a:pPr lvl="1"/>
            <a:r>
              <a:rPr lang="en-US" altLang="en-US" dirty="0"/>
              <a:t>Map-assisted navigation</a:t>
            </a:r>
          </a:p>
          <a:p>
            <a:pPr lvl="1"/>
            <a:r>
              <a:rPr lang="en-US" altLang="en-US" dirty="0"/>
              <a:t>Urban planning / </a:t>
            </a:r>
            <a:r>
              <a:rPr lang="en-US" dirty="0"/>
              <a:t>Design / construction</a:t>
            </a:r>
          </a:p>
          <a:p>
            <a:pPr lvl="1"/>
            <a:r>
              <a:rPr lang="en-US" dirty="0"/>
              <a:t>Tourism / Cultural heritage</a:t>
            </a:r>
          </a:p>
          <a:p>
            <a:pPr lvl="1"/>
            <a:r>
              <a:rPr lang="en-US" dirty="0"/>
              <a:t>Maintenance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Battlefield information display</a:t>
            </a:r>
          </a:p>
          <a:p>
            <a:pPr lvl="1"/>
            <a:r>
              <a:rPr lang="en-US" altLang="en-US" dirty="0"/>
              <a:t>Robot-assisted surgery</a:t>
            </a:r>
          </a:p>
          <a:p>
            <a:pPr lvl="1"/>
            <a:r>
              <a:rPr lang="en-US" altLang="en-US" dirty="0"/>
              <a:t>Virtual tours—real estate, medical facilities, etc.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32BEE5E-6B41-DF49-9BDC-948FFC28878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22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1200" y="1011196"/>
            <a:ext cx="4142930" cy="3107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8300071" y="2876812"/>
            <a:ext cx="2977529" cy="3656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6389951" y="1197594"/>
            <a:ext cx="3351949" cy="2146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4085819" y="3705074"/>
            <a:ext cx="3799308" cy="26647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E4C8BB-F1C7-2242-9369-6745DAC6BE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82" dirty="0"/>
              <a:t>Augmented Reality</a:t>
            </a:r>
            <a:r>
              <a:rPr lang="en-US" sz="4000" spc="-363" dirty="0"/>
              <a:t> </a:t>
            </a:r>
            <a:r>
              <a:rPr lang="en-US" sz="4000" spc="-91" dirty="0"/>
              <a:t>Examples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A003E3-C1ED-294A-A042-8F9D76F3B34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2A470C84-58FD-954D-8CED-F0D7A412C5D4}"/>
              </a:ext>
            </a:extLst>
          </p:cNvPr>
          <p:cNvSpPr>
            <a:spLocks noChangeAspect="1"/>
          </p:cNvSpPr>
          <p:nvPr/>
        </p:nvSpPr>
        <p:spPr>
          <a:xfrm>
            <a:off x="762000" y="4337199"/>
            <a:ext cx="3425550" cy="2440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3913122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44682-141C-B649-925D-437A22A7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827733"/>
            <a:ext cx="6248400" cy="5202536"/>
          </a:xfrm>
        </p:spPr>
        <p:txBody>
          <a:bodyPr/>
          <a:lstStyle/>
          <a:p>
            <a:r>
              <a:rPr lang="en-US" altLang="en-US" dirty="0"/>
              <a:t>AR in teleconferencing</a:t>
            </a:r>
          </a:p>
          <a:p>
            <a:pPr lvl="1"/>
            <a:r>
              <a:rPr lang="en-US" altLang="en-US" dirty="0"/>
              <a:t>Person works at real desk</a:t>
            </a:r>
          </a:p>
          <a:p>
            <a:pPr lvl="1"/>
            <a:r>
              <a:rPr lang="en-US" altLang="en-US" dirty="0"/>
              <a:t>Remote collaborator represented by picture or video or “talking head”</a:t>
            </a:r>
          </a:p>
          <a:p>
            <a:pPr lvl="1"/>
            <a:r>
              <a:rPr lang="en-US" altLang="en-US" dirty="0"/>
              <a:t>Objects of discussion; e.g. a patient’s brain image, might also be fused into visual field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9A52CF-AB33-6B43-9575-27C19B0B3C0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en-US" dirty="0"/>
              <a:t>From University of Washington HIT Lab</a:t>
            </a:r>
            <a:endParaRPr lang="en-US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FE835D0F-CC07-5042-B105-6593F9F1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2800" y="1624012"/>
            <a:ext cx="4800600" cy="3609975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29753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2B4429-8676-A247-BD2E-15B88E23C5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CNN Virtual View (2008)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552AD-E814-A44C-9046-95509355AE5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https://youtu.be/v7fQ_EsMJMs</a:t>
            </a:r>
            <a:r>
              <a:rPr lang="en-US" dirty="0"/>
              <a:t> </a:t>
            </a:r>
          </a:p>
        </p:txBody>
      </p:sp>
      <p:pic>
        <p:nvPicPr>
          <p:cNvPr id="7" name="Online Media 6" descr="CNN Hologram TV">
            <a:hlinkClick r:id="" action="ppaction://media"/>
            <a:extLst>
              <a:ext uri="{FF2B5EF4-FFF2-40B4-BE49-F238E27FC236}">
                <a16:creationId xmlns:a16="http://schemas.microsoft.com/office/drawing/2014/main" id="{686F0C22-E086-4646-ADED-E5DF77C8D7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38400" y="1047504"/>
            <a:ext cx="7315200" cy="54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3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1524000" y="998656"/>
            <a:ext cx="9143999" cy="5478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ABFBC-F85F-464E-9D57-DA5D2747CD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82" dirty="0" err="1"/>
              <a:t>Pokemon</a:t>
            </a:r>
            <a:r>
              <a:rPr lang="en-US" sz="4000" spc="-245" dirty="0"/>
              <a:t> </a:t>
            </a:r>
            <a:r>
              <a:rPr lang="en-US" sz="4000" spc="-91" dirty="0"/>
              <a:t>GO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5EBCC0-1A3E-E744-BC11-57095EFBBA2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22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2ECFC4-9525-DE4B-B57F-A8AD30EF4E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Hololense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7CBBE2-6FB6-3542-A445-E7882B328DF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https://youtu.be/xgakdcEzVwg</a:t>
            </a:r>
            <a:endParaRPr lang="en-US" dirty="0"/>
          </a:p>
        </p:txBody>
      </p:sp>
      <p:pic>
        <p:nvPicPr>
          <p:cNvPr id="14" name="Online Media 13" descr="Minecraft Hololens demo at E3 2015 (amazing!)">
            <a:hlinkClick r:id="" action="ppaction://media"/>
            <a:extLst>
              <a:ext uri="{FF2B5EF4-FFF2-40B4-BE49-F238E27FC236}">
                <a16:creationId xmlns:a16="http://schemas.microsoft.com/office/drawing/2014/main" id="{28FEC336-771A-6E48-B12C-D1B3D02C0B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35294" y="990600"/>
            <a:ext cx="9721412" cy="54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4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B54FA-BB62-BB4D-82B7-FAC73E4B5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81000"/>
            <a:ext cx="10363200" cy="56492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Example: Haunted Book/AR Book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Camera hidden in lamp object</a:t>
            </a:r>
          </a:p>
          <a:p>
            <a:pPr lvl="1"/>
            <a:r>
              <a:rPr lang="en-US" dirty="0"/>
              <a:t>AR content seamlessly integrated into real book</a:t>
            </a:r>
          </a:p>
          <a:p>
            <a:pPr lvl="1"/>
            <a:r>
              <a:rPr lang="en-US" dirty="0"/>
              <a:t>Natural page turning/manipulation interaction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76E1A9-A7CB-2E4F-8754-3ED30E75D1F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56588" y="6248401"/>
            <a:ext cx="6429179" cy="609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Scherrer, C., </a:t>
            </a:r>
            <a:r>
              <a:rPr lang="en-US" dirty="0" err="1"/>
              <a:t>Pilet</a:t>
            </a:r>
            <a:r>
              <a:rPr lang="en-US" dirty="0"/>
              <a:t>, J., </a:t>
            </a:r>
            <a:r>
              <a:rPr lang="en-US" dirty="0" err="1"/>
              <a:t>Fua</a:t>
            </a:r>
            <a:r>
              <a:rPr lang="en-US" dirty="0"/>
              <a:t>, P., &amp; </a:t>
            </a:r>
            <a:r>
              <a:rPr lang="en-US" dirty="0" err="1"/>
              <a:t>Lepetit</a:t>
            </a:r>
            <a:r>
              <a:rPr lang="en-US" dirty="0"/>
              <a:t>, V. (2008, September). The haunted book. In Proceedings of the 7th IEEE/ACM international Symposium on Mixed and Augmented Reality (pp. 163-164). IEEE Computer Society.</a:t>
            </a:r>
          </a:p>
        </p:txBody>
      </p:sp>
      <p:sp>
        <p:nvSpPr>
          <p:cNvPr id="3" name="object 3"/>
          <p:cNvSpPr/>
          <p:nvPr/>
        </p:nvSpPr>
        <p:spPr>
          <a:xfrm>
            <a:off x="6193514" y="1295400"/>
            <a:ext cx="3986811" cy="2886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2132709" y="1295400"/>
            <a:ext cx="3863445" cy="288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520725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8BA4D2-467B-1447-AFD7-B68C1EA4A1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 Book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7927E-B61E-2E46-8EF1-CB2C61DFFD4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https://youtu.be/XbsfamN78Tc</a:t>
            </a:r>
            <a:r>
              <a:rPr lang="en-US" dirty="0"/>
              <a:t> </a:t>
            </a:r>
          </a:p>
        </p:txBody>
      </p:sp>
      <p:pic>
        <p:nvPicPr>
          <p:cNvPr id="8" name="Online Media 7" descr="HAUNTED BOOK">
            <a:hlinkClick r:id="" action="ppaction://media"/>
            <a:extLst>
              <a:ext uri="{FF2B5EF4-FFF2-40B4-BE49-F238E27FC236}">
                <a16:creationId xmlns:a16="http://schemas.microsoft.com/office/drawing/2014/main" id="{A447CA85-2624-EB4D-87CA-910FD814DA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42539" y="1037979"/>
            <a:ext cx="7306923" cy="547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993D2C-F575-F342-8D53-516BE16F2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0795" y="304800"/>
            <a:ext cx="6330411" cy="57254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Gaming: Rock-</a:t>
            </a:r>
            <a:r>
              <a:rPr lang="en-US" dirty="0" err="1"/>
              <a:t>em</a:t>
            </a:r>
            <a:r>
              <a:rPr lang="en-US" dirty="0"/>
              <a:t> Sock-</a:t>
            </a:r>
            <a:r>
              <a:rPr lang="en-US" dirty="0" err="1"/>
              <a:t>em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Shared AR Demo</a:t>
            </a:r>
          </a:p>
          <a:p>
            <a:pPr lvl="1"/>
            <a:r>
              <a:rPr lang="en-US" dirty="0" err="1"/>
              <a:t>Markerless</a:t>
            </a:r>
            <a:r>
              <a:rPr lang="en-US" dirty="0"/>
              <a:t> tracking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9C073B-B12A-5043-987D-8248F201A84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930795" y="1066800"/>
            <a:ext cx="6330411" cy="3396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86605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5820B2-FBD3-5C40-B631-F5B358C52E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313" dirty="0"/>
              <a:t>Making </a:t>
            </a:r>
            <a:r>
              <a:rPr lang="en-US" sz="4000" spc="-254" dirty="0"/>
              <a:t>Interfaces</a:t>
            </a:r>
            <a:r>
              <a:rPr lang="en-US" sz="4000" spc="-73" dirty="0"/>
              <a:t> </a:t>
            </a:r>
            <a:r>
              <a:rPr lang="en-US" sz="4000" spc="-268" dirty="0"/>
              <a:t>Invisible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EE2E7-989E-6745-A63E-ACE30E29C0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24400" y="6383055"/>
            <a:ext cx="6461367" cy="474946"/>
          </a:xfrm>
        </p:spPr>
        <p:txBody>
          <a:bodyPr>
            <a:normAutofit fontScale="55000" lnSpcReduction="20000"/>
          </a:bodyPr>
          <a:lstStyle/>
          <a:p>
            <a:r>
              <a:rPr lang="en-US" sz="1800" spc="-5" dirty="0" err="1">
                <a:solidFill>
                  <a:srgbClr val="292934"/>
                </a:solidFill>
                <a:latin typeface="Arial"/>
                <a:cs typeface="Arial"/>
              </a:rPr>
              <a:t>Rekimoto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,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J. and Nagao, K. 1995.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world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through the computer: computer augmented interaction with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real world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environments. In </a:t>
            </a:r>
            <a:r>
              <a:rPr lang="en-US" sz="1800" i="1" dirty="0">
                <a:solidFill>
                  <a:srgbClr val="292934"/>
                </a:solidFill>
                <a:latin typeface="Arial"/>
                <a:cs typeface="Arial"/>
              </a:rPr>
              <a:t>Proceedings of </a:t>
            </a:r>
            <a:r>
              <a:rPr lang="en-US" sz="1800" i="1" spc="-5" dirty="0">
                <a:solidFill>
                  <a:srgbClr val="292934"/>
                </a:solidFill>
                <a:latin typeface="Arial"/>
                <a:cs typeface="Arial"/>
              </a:rPr>
              <a:t>the 8th </a:t>
            </a:r>
            <a:r>
              <a:rPr lang="en-US" sz="1800" i="1" dirty="0">
                <a:solidFill>
                  <a:srgbClr val="292934"/>
                </a:solidFill>
                <a:latin typeface="Arial"/>
                <a:cs typeface="Arial"/>
              </a:rPr>
              <a:t>Annual ACM Symposium</a:t>
            </a:r>
            <a:r>
              <a:rPr lang="en-US" sz="1800" i="1" spc="-7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292934"/>
                </a:solidFill>
                <a:latin typeface="Arial"/>
                <a:cs typeface="Arial"/>
              </a:rPr>
              <a:t>on User </a:t>
            </a:r>
            <a:r>
              <a:rPr lang="en-US" sz="1800" i="1" spc="-5" dirty="0">
                <a:solidFill>
                  <a:srgbClr val="292934"/>
                </a:solidFill>
                <a:latin typeface="Arial"/>
                <a:cs typeface="Arial"/>
              </a:rPr>
              <a:t>interface </a:t>
            </a:r>
            <a:r>
              <a:rPr lang="en-US" sz="1800" i="1" dirty="0">
                <a:solidFill>
                  <a:srgbClr val="292934"/>
                </a:solidFill>
                <a:latin typeface="Arial"/>
                <a:cs typeface="Arial"/>
              </a:rPr>
              <a:t>and </a:t>
            </a:r>
            <a:r>
              <a:rPr lang="en-US" sz="1800" i="1" spc="-5" dirty="0">
                <a:solidFill>
                  <a:srgbClr val="292934"/>
                </a:solidFill>
                <a:latin typeface="Arial"/>
                <a:cs typeface="Arial"/>
              </a:rPr>
              <a:t>Software </a:t>
            </a:r>
            <a:r>
              <a:rPr lang="en-US" sz="1800" i="1" spc="-23" dirty="0">
                <a:solidFill>
                  <a:srgbClr val="292934"/>
                </a:solidFill>
                <a:latin typeface="Arial"/>
                <a:cs typeface="Arial"/>
              </a:rPr>
              <a:t>Technology. </a:t>
            </a:r>
            <a:r>
              <a:rPr lang="en-US" sz="1800" i="1" spc="-5" dirty="0">
                <a:solidFill>
                  <a:srgbClr val="292934"/>
                </a:solidFill>
                <a:latin typeface="Arial"/>
                <a:cs typeface="Arial"/>
              </a:rPr>
              <a:t>UIST '9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5.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ACM, New </a:t>
            </a:r>
            <a:r>
              <a:rPr lang="en-US" sz="1800" spc="-27" dirty="0">
                <a:solidFill>
                  <a:srgbClr val="292934"/>
                </a:solidFill>
                <a:latin typeface="Arial"/>
                <a:cs typeface="Arial"/>
              </a:rPr>
              <a:t>York, </a:t>
            </a:r>
            <a:r>
              <a:rPr lang="en-US" sz="1800" spc="-64" dirty="0">
                <a:solidFill>
                  <a:srgbClr val="292934"/>
                </a:solidFill>
                <a:latin typeface="Arial"/>
                <a:cs typeface="Arial"/>
              </a:rPr>
              <a:t>NY,</a:t>
            </a:r>
            <a:r>
              <a:rPr lang="en-US" sz="1800" spc="-6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29-36.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3505677" y="1607345"/>
            <a:ext cx="5180646" cy="4215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327528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DD86B5-C801-334A-A58B-26E6A85CB5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Rockem</a:t>
            </a:r>
            <a:r>
              <a:rPr lang="en-US" dirty="0"/>
              <a:t> </a:t>
            </a:r>
            <a:r>
              <a:rPr lang="en-US" dirty="0" err="1"/>
              <a:t>Sockem</a:t>
            </a:r>
            <a:r>
              <a:rPr lang="en-US" dirty="0"/>
              <a:t>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634AD-3BDF-4444-B66E-0E78B686787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https://youtu.be/hXtq1qBMLIw</a:t>
            </a:r>
            <a:r>
              <a:rPr lang="en-US" dirty="0"/>
              <a:t> </a:t>
            </a:r>
          </a:p>
        </p:txBody>
      </p:sp>
      <p:pic>
        <p:nvPicPr>
          <p:cNvPr id="7" name="Online Media 6" descr="Rock 'Em Sock 'Em Robots Test Mobile AR App">
            <a:hlinkClick r:id="" action="ppaction://media"/>
            <a:extLst>
              <a:ext uri="{FF2B5EF4-FFF2-40B4-BE49-F238E27FC236}">
                <a16:creationId xmlns:a16="http://schemas.microsoft.com/office/drawing/2014/main" id="{626034FE-2D11-F743-B8C1-F49AAD9D472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4014" y="1047504"/>
            <a:ext cx="9643971" cy="54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4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115289-BE9E-CC4D-8AB9-B31B3ED91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2643" y="827733"/>
            <a:ext cx="8646714" cy="52025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Sales and Marketing</a:t>
            </a:r>
          </a:p>
          <a:p>
            <a:pPr lvl="1"/>
            <a:r>
              <a:rPr lang="en-US" dirty="0"/>
              <a:t>Connect with brands and branded objects</a:t>
            </a:r>
          </a:p>
          <a:p>
            <a:pPr lvl="1"/>
            <a:r>
              <a:rPr lang="en-US" dirty="0"/>
              <a:t>Location Based Experiences</a:t>
            </a:r>
          </a:p>
          <a:p>
            <a:pPr lvl="2"/>
            <a:r>
              <a:rPr lang="en-US" dirty="0"/>
              <a:t>Lynx Angels</a:t>
            </a:r>
          </a:p>
          <a:p>
            <a:pPr lvl="1"/>
            <a:r>
              <a:rPr lang="en-US" dirty="0"/>
              <a:t>Web based</a:t>
            </a:r>
          </a:p>
          <a:p>
            <a:pPr lvl="2"/>
            <a:r>
              <a:rPr lang="en-US" dirty="0" err="1"/>
              <a:t>Rayban</a:t>
            </a:r>
            <a:r>
              <a:rPr lang="en-US" dirty="0"/>
              <a:t> glasses</a:t>
            </a:r>
          </a:p>
          <a:p>
            <a:pPr lvl="1"/>
            <a:r>
              <a:rPr lang="en-US" dirty="0"/>
              <a:t>Mobile</a:t>
            </a:r>
          </a:p>
          <a:p>
            <a:pPr lvl="2"/>
            <a:r>
              <a:rPr lang="en-US" dirty="0"/>
              <a:t>Ford Ka campaign</a:t>
            </a:r>
          </a:p>
          <a:p>
            <a:pPr lvl="1"/>
            <a:r>
              <a:rPr lang="en-US" dirty="0"/>
              <a:t>Print based</a:t>
            </a:r>
          </a:p>
          <a:p>
            <a:pPr lvl="2"/>
            <a:r>
              <a:rPr lang="en-US" dirty="0"/>
              <a:t>Red Bull Magazine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5A74CB-C45E-7E47-849C-54507491958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040447" y="2189948"/>
            <a:ext cx="2901667" cy="1747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9235807" y="3657600"/>
            <a:ext cx="1632760" cy="2507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6086475" y="4237016"/>
            <a:ext cx="2861917" cy="1956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59771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A6D1A3-BFD5-5446-8B6A-26A1608B9C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Pepsi AR Experience (2014)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AE58CE-6939-A248-A144-CDA7650C6BC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https://youtu.be/Go9rf9GmYpM</a:t>
            </a:r>
            <a:r>
              <a:rPr lang="en-US" dirty="0"/>
              <a:t> </a:t>
            </a:r>
          </a:p>
        </p:txBody>
      </p:sp>
      <p:pic>
        <p:nvPicPr>
          <p:cNvPr id="7" name="Online Media 6" descr="Unbelievable Bus Shelter | Pepsi Max. Unbelievable #LiveForNow">
            <a:hlinkClick r:id="" action="ppaction://media"/>
            <a:extLst>
              <a:ext uri="{FF2B5EF4-FFF2-40B4-BE49-F238E27FC236}">
                <a16:creationId xmlns:a16="http://schemas.microsoft.com/office/drawing/2014/main" id="{00749AF0-BB72-3C44-A0BD-4F29562F2A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7300" y="1047504"/>
            <a:ext cx="967740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7AFF30-BF67-AA40-AB71-DF7F62C3B7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Assembly and Maintenance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C2A1D51-24FF-AA4A-8A62-9860625DD7E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6755808" y="1449229"/>
            <a:ext cx="2799238" cy="1979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6125942" y="3797469"/>
            <a:ext cx="4040625" cy="2644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6862918" y="5828082"/>
            <a:ext cx="2848087" cy="43047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dirty="0">
                <a:solidFill>
                  <a:srgbClr val="292934"/>
                </a:solidFill>
                <a:latin typeface="Arial"/>
                <a:cs typeface="Arial"/>
              </a:rPr>
              <a:t>© </a:t>
            </a:r>
            <a:r>
              <a:rPr sz="1361" b="1" spc="-14" dirty="0">
                <a:solidFill>
                  <a:srgbClr val="292934"/>
                </a:solidFill>
                <a:latin typeface="Arial"/>
                <a:cs typeface="Arial"/>
              </a:rPr>
              <a:t>1993 </a:t>
            </a:r>
            <a:r>
              <a:rPr sz="1361" b="1" spc="-5" dirty="0">
                <a:solidFill>
                  <a:srgbClr val="292934"/>
                </a:solidFill>
                <a:latin typeface="Arial"/>
                <a:cs typeface="Arial"/>
              </a:rPr>
              <a:t>S. </a:t>
            </a:r>
            <a:r>
              <a:rPr sz="1361" b="1" spc="-23" dirty="0">
                <a:solidFill>
                  <a:srgbClr val="292934"/>
                </a:solidFill>
                <a:latin typeface="Arial"/>
                <a:cs typeface="Arial"/>
              </a:rPr>
              <a:t>Feiner, </a:t>
            </a:r>
            <a:r>
              <a:rPr sz="1361" b="1" spc="-9" dirty="0">
                <a:solidFill>
                  <a:srgbClr val="292934"/>
                </a:solidFill>
                <a:latin typeface="Arial"/>
                <a:cs typeface="Arial"/>
              </a:rPr>
              <a:t>B. </a:t>
            </a:r>
            <a:r>
              <a:rPr sz="1361" b="1" spc="-14" dirty="0">
                <a:solidFill>
                  <a:srgbClr val="292934"/>
                </a:solidFill>
                <a:latin typeface="Arial"/>
                <a:cs typeface="Arial"/>
              </a:rPr>
              <a:t>MacIntyre,</a:t>
            </a:r>
            <a:r>
              <a:rPr sz="1361" b="1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361" b="1" dirty="0">
                <a:solidFill>
                  <a:srgbClr val="292934"/>
                </a:solidFill>
                <a:latin typeface="Arial"/>
                <a:cs typeface="Arial"/>
              </a:rPr>
              <a:t>&amp;</a:t>
            </a:r>
            <a:endParaRPr sz="1361">
              <a:latin typeface="Arial"/>
              <a:cs typeface="Arial"/>
            </a:endParaRPr>
          </a:p>
          <a:p>
            <a:pPr marL="11527"/>
            <a:r>
              <a:rPr sz="1361" b="1" spc="-5" dirty="0">
                <a:solidFill>
                  <a:srgbClr val="292934"/>
                </a:solidFill>
                <a:latin typeface="Arial"/>
                <a:cs typeface="Arial"/>
              </a:rPr>
              <a:t>D. </a:t>
            </a:r>
            <a:r>
              <a:rPr sz="1361" b="1" spc="-14" dirty="0">
                <a:solidFill>
                  <a:srgbClr val="292934"/>
                </a:solidFill>
                <a:latin typeface="Arial"/>
                <a:cs typeface="Arial"/>
              </a:rPr>
              <a:t>Seligmann, Columbia</a:t>
            </a:r>
            <a:r>
              <a:rPr sz="1361" b="1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361" b="1" spc="-14" dirty="0">
                <a:solidFill>
                  <a:srgbClr val="292934"/>
                </a:solidFill>
                <a:latin typeface="Arial"/>
                <a:cs typeface="Arial"/>
              </a:rPr>
              <a:t>University</a:t>
            </a:r>
            <a:endParaRPr sz="1361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0657" y="1800853"/>
            <a:ext cx="2348239" cy="1614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4334186" y="1816141"/>
            <a:ext cx="2112804" cy="1585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 txBox="1"/>
          <p:nvPr/>
        </p:nvSpPr>
        <p:spPr>
          <a:xfrm>
            <a:off x="3514840" y="1844021"/>
            <a:ext cx="2665975" cy="43047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dirty="0">
                <a:solidFill>
                  <a:srgbClr val="292934"/>
                </a:solidFill>
                <a:latin typeface="Arial"/>
                <a:cs typeface="Arial"/>
              </a:rPr>
              <a:t>© </a:t>
            </a:r>
            <a:r>
              <a:rPr sz="1361" b="1" spc="-14" dirty="0">
                <a:solidFill>
                  <a:srgbClr val="292934"/>
                </a:solidFill>
                <a:latin typeface="Arial"/>
                <a:cs typeface="Arial"/>
              </a:rPr>
              <a:t>1996 </a:t>
            </a:r>
            <a:r>
              <a:rPr sz="1361" b="1" spc="-5" dirty="0">
                <a:solidFill>
                  <a:srgbClr val="292934"/>
                </a:solidFill>
                <a:latin typeface="Arial"/>
                <a:cs typeface="Arial"/>
              </a:rPr>
              <a:t>S. </a:t>
            </a:r>
            <a:r>
              <a:rPr sz="1361" b="1" spc="-23" dirty="0">
                <a:solidFill>
                  <a:srgbClr val="292934"/>
                </a:solidFill>
                <a:latin typeface="Arial"/>
                <a:cs typeface="Arial"/>
              </a:rPr>
              <a:t>Feiner, </a:t>
            </a:r>
            <a:r>
              <a:rPr sz="1361" b="1" spc="-9" dirty="0">
                <a:solidFill>
                  <a:srgbClr val="292934"/>
                </a:solidFill>
                <a:latin typeface="Arial"/>
                <a:cs typeface="Arial"/>
              </a:rPr>
              <a:t>B. </a:t>
            </a:r>
            <a:r>
              <a:rPr sz="1361" b="1" spc="-14" dirty="0">
                <a:solidFill>
                  <a:srgbClr val="292934"/>
                </a:solidFill>
                <a:latin typeface="Arial"/>
                <a:cs typeface="Arial"/>
              </a:rPr>
              <a:t>MacIntyre,</a:t>
            </a:r>
            <a:r>
              <a:rPr sz="1361" b="1" spc="-6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361" b="1" dirty="0">
                <a:solidFill>
                  <a:srgbClr val="292934"/>
                </a:solidFill>
                <a:latin typeface="Arial"/>
                <a:cs typeface="Arial"/>
              </a:rPr>
              <a:t>&amp;</a:t>
            </a:r>
            <a:endParaRPr sz="1361">
              <a:latin typeface="Arial"/>
              <a:cs typeface="Arial"/>
            </a:endParaRPr>
          </a:p>
          <a:p>
            <a:pPr marL="11527"/>
            <a:r>
              <a:rPr sz="1361" b="1" spc="-5" dirty="0">
                <a:solidFill>
                  <a:srgbClr val="292934"/>
                </a:solidFill>
                <a:latin typeface="Arial"/>
                <a:cs typeface="Arial"/>
              </a:rPr>
              <a:t>A. </a:t>
            </a:r>
            <a:r>
              <a:rPr sz="1361" b="1" spc="-23" dirty="0">
                <a:solidFill>
                  <a:srgbClr val="292934"/>
                </a:solidFill>
                <a:latin typeface="Arial"/>
                <a:cs typeface="Arial"/>
              </a:rPr>
              <a:t>Webster, </a:t>
            </a:r>
            <a:r>
              <a:rPr sz="1361" b="1" spc="-14" dirty="0">
                <a:solidFill>
                  <a:srgbClr val="292934"/>
                </a:solidFill>
                <a:latin typeface="Arial"/>
                <a:cs typeface="Arial"/>
              </a:rPr>
              <a:t>Columbia</a:t>
            </a:r>
            <a:r>
              <a:rPr sz="1361" b="1" spc="-6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361" b="1" spc="-14" dirty="0">
                <a:solidFill>
                  <a:srgbClr val="292934"/>
                </a:solidFill>
                <a:latin typeface="Arial"/>
                <a:cs typeface="Arial"/>
              </a:rPr>
              <a:t>University</a:t>
            </a:r>
            <a:endParaRPr sz="1361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85945" y="3503937"/>
            <a:ext cx="3889272" cy="29169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77817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5E530B-39B7-AA44-9C9E-DAC77DACA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300" y="827733"/>
            <a:ext cx="8915400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Maintenance Systems</a:t>
            </a:r>
          </a:p>
          <a:p>
            <a:pPr lvl="1"/>
            <a:r>
              <a:rPr lang="en-US" dirty="0" err="1"/>
              <a:t>Ngrain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http://www.ngrain.com/</a:t>
            </a:r>
            <a:endParaRPr lang="en-US" dirty="0"/>
          </a:p>
          <a:p>
            <a:pPr lvl="2"/>
            <a:r>
              <a:rPr lang="en-US" dirty="0"/>
              <a:t>Training authoring tool</a:t>
            </a:r>
          </a:p>
          <a:p>
            <a:pPr lvl="2"/>
            <a:r>
              <a:rPr lang="en-US" dirty="0"/>
              <a:t>Model based AR tracking</a:t>
            </a:r>
          </a:p>
          <a:p>
            <a:pPr lvl="1"/>
            <a:r>
              <a:rPr lang="en-US" dirty="0" err="1"/>
              <a:t>ScopeAR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http://www.scopear.com/</a:t>
            </a:r>
            <a:endParaRPr lang="en-US" dirty="0"/>
          </a:p>
          <a:p>
            <a:pPr lvl="2"/>
            <a:r>
              <a:rPr lang="en-US" dirty="0"/>
              <a:t>Remote assistance</a:t>
            </a:r>
          </a:p>
          <a:p>
            <a:pPr lvl="2"/>
            <a:r>
              <a:rPr lang="en-US" dirty="0"/>
              <a:t>Image based tracking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1FDF64-F8F9-F146-BB55-E81D8060D71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872359" y="1669375"/>
            <a:ext cx="3319001" cy="2489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694898" y="4399099"/>
            <a:ext cx="3496462" cy="1966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429317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92281-DFCC-1F4C-B9BD-6AEF00AB1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Ngrain</a:t>
            </a:r>
            <a:r>
              <a:rPr lang="en-US" dirty="0"/>
              <a:t>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39AB0-2EC7-0E43-BC58-D60D486E169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https://youtu.be/xthEaobGzs4</a:t>
            </a:r>
            <a:r>
              <a:rPr lang="en-US" dirty="0"/>
              <a:t> </a:t>
            </a:r>
          </a:p>
        </p:txBody>
      </p:sp>
      <p:pic>
        <p:nvPicPr>
          <p:cNvPr id="7" name="Online Media 6" descr="Demo Smart AR Training Application">
            <a:hlinkClick r:id="" action="ppaction://media"/>
            <a:extLst>
              <a:ext uri="{FF2B5EF4-FFF2-40B4-BE49-F238E27FC236}">
                <a16:creationId xmlns:a16="http://schemas.microsoft.com/office/drawing/2014/main" id="{A06CE9D0-1173-F54B-A3FA-8831075487A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85744" y="1012493"/>
            <a:ext cx="9820512" cy="55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51D936-8AFE-E244-916B-8CBDED7CD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6435" y="827733"/>
            <a:ext cx="4991806" cy="2671620"/>
          </a:xfrm>
        </p:spPr>
        <p:txBody>
          <a:bodyPr/>
          <a:lstStyle/>
          <a:p>
            <a:r>
              <a:rPr lang="en-US" dirty="0"/>
              <a:t>Medical AR Trials</a:t>
            </a:r>
          </a:p>
          <a:p>
            <a:pPr lvl="1"/>
            <a:r>
              <a:rPr lang="en-US" dirty="0"/>
              <a:t>Sauer et al. 2000 at Siemens Corporate Research, NJ</a:t>
            </a:r>
          </a:p>
          <a:p>
            <a:pPr lvl="1"/>
            <a:r>
              <a:rPr lang="en-US" dirty="0"/>
              <a:t>Stereo video see through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3F5EA9-159E-8642-8ABE-E4C09D14021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95800" y="6400800"/>
            <a:ext cx="6689967" cy="457200"/>
          </a:xfrm>
        </p:spPr>
        <p:txBody>
          <a:bodyPr>
            <a:normAutofit fontScale="62500" lnSpcReduction="20000"/>
          </a:bodyPr>
          <a:lstStyle/>
          <a:p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F. Sauer, Ali </a:t>
            </a:r>
            <a:r>
              <a:rPr lang="en-US" sz="1800" spc="-5" dirty="0" err="1">
                <a:solidFill>
                  <a:srgbClr val="292934"/>
                </a:solidFill>
                <a:latin typeface="Arial"/>
                <a:cs typeface="Arial"/>
              </a:rPr>
              <a:t>Khamene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,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S.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Vogt: </a:t>
            </a:r>
            <a:r>
              <a:rPr lang="en-US" sz="1800" spc="5" dirty="0">
                <a:solidFill>
                  <a:srgbClr val="292934"/>
                </a:solidFill>
                <a:latin typeface="Arial"/>
                <a:cs typeface="Arial"/>
              </a:rPr>
              <a:t>An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Augmented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Reality Navigation System with </a:t>
            </a:r>
            <a:r>
              <a:rPr lang="en-US" sz="1800" spc="5" dirty="0">
                <a:solidFill>
                  <a:srgbClr val="292934"/>
                </a:solidFill>
                <a:latin typeface="Arial"/>
                <a:cs typeface="Arial"/>
              </a:rPr>
              <a:t>a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Single-Camera Tracker: System Design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and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Needle Biopsy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Phantom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Trial, MICCAI</a:t>
            </a:r>
            <a:r>
              <a:rPr lang="en-US" sz="1800" spc="-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2002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9800" y="3731821"/>
            <a:ext cx="2773248" cy="2284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858241" y="900389"/>
            <a:ext cx="3467324" cy="2598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6858241" y="3569679"/>
            <a:ext cx="3467324" cy="2600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821720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523905-9206-0D41-AD63-2347E18812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Medical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F97DE-6E12-D441-9884-907DD2B0449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https://youtu.be/kFQulgeYh7w</a:t>
            </a:r>
            <a:r>
              <a:rPr lang="en-US" dirty="0"/>
              <a:t> </a:t>
            </a:r>
          </a:p>
        </p:txBody>
      </p:sp>
      <p:pic>
        <p:nvPicPr>
          <p:cNvPr id="7" name="Online Media 6" descr="IRCAD-IHU Augmented Reality using Microsoft Hololens">
            <a:hlinkClick r:id="" action="ppaction://media"/>
            <a:extLst>
              <a:ext uri="{FF2B5EF4-FFF2-40B4-BE49-F238E27FC236}">
                <a16:creationId xmlns:a16="http://schemas.microsoft.com/office/drawing/2014/main" id="{CC21A73C-7F53-EC45-9C5D-6E71CE4C64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19200" y="101043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C31B2-897A-0140-9AD3-D2CDE6DA9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6900" y="827733"/>
            <a:ext cx="8458200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Interactive Museum Experiences</a:t>
            </a:r>
          </a:p>
          <a:p>
            <a:pPr lvl="1"/>
            <a:r>
              <a:rPr lang="en-US" dirty="0" err="1"/>
              <a:t>BlackMagic</a:t>
            </a:r>
            <a:endParaRPr lang="en-US" dirty="0"/>
          </a:p>
          <a:p>
            <a:pPr lvl="2"/>
            <a:r>
              <a:rPr lang="en-US" dirty="0"/>
              <a:t>Virtual America’s Cup</a:t>
            </a:r>
          </a:p>
          <a:p>
            <a:pPr lvl="2"/>
            <a:r>
              <a:rPr lang="en-US" dirty="0"/>
              <a:t>410,000 people in six months</a:t>
            </a:r>
          </a:p>
          <a:p>
            <a:pPr lvl="1"/>
            <a:r>
              <a:rPr lang="en-US" dirty="0" err="1"/>
              <a:t>MagicPlanet</a:t>
            </a:r>
            <a:endParaRPr lang="en-US" dirty="0"/>
          </a:p>
          <a:p>
            <a:pPr lvl="2"/>
            <a:r>
              <a:rPr lang="en-US" dirty="0" err="1"/>
              <a:t>TeManawa</a:t>
            </a:r>
            <a:r>
              <a:rPr lang="en-US" dirty="0"/>
              <a:t> science museum</a:t>
            </a:r>
          </a:p>
          <a:p>
            <a:pPr lvl="2"/>
            <a:r>
              <a:rPr lang="en-US" dirty="0"/>
              <a:t>Virtual Astronomy</a:t>
            </a:r>
          </a:p>
          <a:p>
            <a:pPr lvl="2"/>
            <a:r>
              <a:rPr lang="en-US" dirty="0"/>
              <a:t>Collaborative AR experience</a:t>
            </a:r>
          </a:p>
          <a:p>
            <a:pPr lvl="1"/>
            <a:r>
              <a:rPr lang="en-US" dirty="0"/>
              <a:t>AR Volcano</a:t>
            </a:r>
          </a:p>
          <a:p>
            <a:pPr lvl="2"/>
            <a:r>
              <a:rPr lang="en-US" dirty="0"/>
              <a:t>Interactive AR kiosk</a:t>
            </a:r>
          </a:p>
          <a:p>
            <a:pPr lvl="2"/>
            <a:r>
              <a:rPr lang="en-US" dirty="0" err="1"/>
              <a:t>Scienceworks</a:t>
            </a:r>
            <a:r>
              <a:rPr lang="en-US" dirty="0"/>
              <a:t> museum, Melbourne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873AD0-974D-4847-9B65-BB60644E19E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975957" y="1889523"/>
            <a:ext cx="1771882" cy="2670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870306" y="4262225"/>
            <a:ext cx="2316135" cy="1738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873124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85D379-50D8-6A4B-B266-9476A1E5A1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Digital Binocular Station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F5E331-1BB9-0241-AAFD-E6CBD254FA6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http://www.DigitalBinocularStation.com/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2426240" y="1669375"/>
            <a:ext cx="5479228" cy="4109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8150076" y="1669375"/>
            <a:ext cx="1502814" cy="4109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52819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1188B-7D40-9943-B81F-1D1E35A82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1461" y="827733"/>
            <a:ext cx="8079340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Graphical User Interfaces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Separation between real and digital worlds</a:t>
            </a:r>
          </a:p>
          <a:p>
            <a:pPr lvl="2"/>
            <a:r>
              <a:rPr lang="en-US" dirty="0"/>
              <a:t>WIMP (Windows, Icons, Menus, Pointer) metaphor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62556F-3840-5E43-AD88-F9887C7CD98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222829" y="1699989"/>
            <a:ext cx="4143614" cy="2329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648830" y="2045769"/>
            <a:ext cx="3411709" cy="2558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701275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85D379-50D8-6A4B-B266-9476A1E5A1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Digital Binocular Station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F5E331-1BB9-0241-AAFD-E6CBD254FA6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https://youtu.be/mqLAKBX0om4</a:t>
            </a:r>
            <a:r>
              <a:rPr lang="en-US" dirty="0"/>
              <a:t> </a:t>
            </a:r>
          </a:p>
        </p:txBody>
      </p:sp>
      <p:pic>
        <p:nvPicPr>
          <p:cNvPr id="2" name="Online Media 1" descr="AR Digital Binocular Station brings Museum to Life">
            <a:hlinkClick r:id="" action="ppaction://media"/>
            <a:extLst>
              <a:ext uri="{FF2B5EF4-FFF2-40B4-BE49-F238E27FC236}">
                <a16:creationId xmlns:a16="http://schemas.microsoft.com/office/drawing/2014/main" id="{A0FDE6B1-ACEA-F346-8CA5-9596C4DA09D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04289" y="1028969"/>
            <a:ext cx="9783423" cy="55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EA373-37B5-3D48-A3AB-171F8CA379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CityViewAR</a:t>
            </a:r>
            <a:r>
              <a:rPr lang="en-US" dirty="0"/>
              <a:t> Application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537B0B-DEA3-3D4E-BB0A-10C67D8E46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https://youtu.be/fdgrXxJx4SE</a:t>
            </a:r>
            <a:r>
              <a:rPr lang="en-US" dirty="0"/>
              <a:t> </a:t>
            </a:r>
          </a:p>
        </p:txBody>
      </p:sp>
      <p:pic>
        <p:nvPicPr>
          <p:cNvPr id="8" name="Online Media 7" descr="CityViewAR - See Christchurch as It Was Before The Earthquake!">
            <a:hlinkClick r:id="" action="ppaction://media"/>
            <a:extLst>
              <a:ext uri="{FF2B5EF4-FFF2-40B4-BE49-F238E27FC236}">
                <a16:creationId xmlns:a16="http://schemas.microsoft.com/office/drawing/2014/main" id="{E038825F-C985-E64F-B516-20903D8B6B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88917" y="1016062"/>
            <a:ext cx="9814167" cy="55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EA3D18-7A08-7E48-91A1-7A8F16073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28600"/>
            <a:ext cx="10363200" cy="63079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Collaboration Example: </a:t>
            </a:r>
            <a:r>
              <a:rPr lang="en-US" dirty="0" err="1"/>
              <a:t>Holoportation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Augmented Reality + 3D capture + high bandwidth</a:t>
            </a:r>
          </a:p>
          <a:p>
            <a:pPr lvl="1"/>
            <a:r>
              <a:rPr lang="en-US" dirty="0">
                <a:hlinkClick r:id="rId2"/>
              </a:rPr>
              <a:t>http://research.microsoft.com/en-us/projects/holoportation/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46C2AD-1CB1-834D-9725-0D3E9895428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857798" y="1297176"/>
            <a:ext cx="6643697" cy="373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771677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0C9FCD-8D56-7546-BA79-7E2AD52D3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HoloPortation</a:t>
            </a:r>
            <a:r>
              <a:rPr lang="en-US" dirty="0"/>
              <a:t> Video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2A9383-9E7B-F544-99C1-82108127757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https://youtu.be/7d59O6cfaM0</a:t>
            </a:r>
            <a:r>
              <a:rPr lang="en-US" dirty="0"/>
              <a:t> </a:t>
            </a:r>
          </a:p>
        </p:txBody>
      </p:sp>
      <p:pic>
        <p:nvPicPr>
          <p:cNvPr id="8" name="Online Media 7" descr="holoportation: virtual 3D teleportation in real-time (Microsoft Research)">
            <a:hlinkClick r:id="" action="ppaction://media"/>
            <a:extLst>
              <a:ext uri="{FF2B5EF4-FFF2-40B4-BE49-F238E27FC236}">
                <a16:creationId xmlns:a16="http://schemas.microsoft.com/office/drawing/2014/main" id="{13FC985F-4541-0749-B54C-7D811C5CA1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7300" y="1047504"/>
            <a:ext cx="967740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8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E1A5D-1249-6B47-8CA3-F2464056C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10363200" cy="5725469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Human operating with 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altLang="en-US" dirty="0"/>
              <a:t>Think of a heads up display on your auto windshield, or on the instrument panel. What could be there to help you navigate?</a:t>
            </a:r>
          </a:p>
          <a:p>
            <a:pPr lvl="1"/>
            <a:r>
              <a:rPr lang="en-US" altLang="en-US" dirty="0"/>
              <a:t>(Vectors to nearby eating places? Blinking objects we might collide with? Congestion of nearby intersections? Web pages?)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8489A8-15BA-D248-ACC6-F00FE1A6242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31B06966-4640-BF45-A87C-F172AD41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524000"/>
            <a:ext cx="6781800" cy="225425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712654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E1BD3-E5E7-DC40-AE90-16651728D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7162800" cy="5202536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Special devices needed to fuse/register real and generated images</a:t>
            </a:r>
          </a:p>
          <a:p>
            <a:pPr lvl="1"/>
            <a:r>
              <a:rPr lang="en-US" altLang="en-US" dirty="0"/>
              <a:t>Computer Graphics Problem – Human sees graphics generated from 3D/2D models</a:t>
            </a:r>
          </a:p>
          <a:p>
            <a:pPr lvl="1"/>
            <a:r>
              <a:rPr lang="en-US" altLang="en-US" dirty="0"/>
              <a:t>Tracking/Pose Problem – Graphics system needs to know how the human is viewing the 3D environment</a:t>
            </a:r>
          </a:p>
          <a:p>
            <a:pPr lvl="1"/>
            <a:r>
              <a:rPr lang="en-US" altLang="en-US" dirty="0"/>
              <a:t>Optics Problem – Human sees both real and virtual environments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585DE-68C5-C343-9936-BCE16845DFE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en-US" dirty="0"/>
              <a:t>From University of Washington HIT Lab</a:t>
            </a:r>
            <a:endParaRPr lang="en-US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37E7578E-C7B4-0B46-BC4E-2A466A6B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01025" y="1905000"/>
            <a:ext cx="3990975" cy="3595688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4213036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3">
            <a:extLst>
              <a:ext uri="{FF2B5EF4-FFF2-40B4-BE49-F238E27FC236}">
                <a16:creationId xmlns:a16="http://schemas.microsoft.com/office/drawing/2014/main" id="{815BECBE-E232-6846-8C8A-F8F9FD89060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90750" y="827733"/>
            <a:ext cx="7810500" cy="5202536"/>
          </a:xfrm>
        </p:spPr>
        <p:txBody>
          <a:bodyPr/>
          <a:lstStyle/>
          <a:p>
            <a:r>
              <a:rPr lang="en-US" altLang="en-US" dirty="0"/>
              <a:t>Difficult augmentation problem</a:t>
            </a:r>
          </a:p>
          <a:p>
            <a:pPr lvl="1"/>
            <a:r>
              <a:rPr lang="en-US" altLang="en-US" dirty="0"/>
              <a:t>Human very sensitive to misregistration</a:t>
            </a:r>
          </a:p>
          <a:p>
            <a:pPr lvl="2"/>
            <a:r>
              <a:rPr lang="en-US" altLang="en-US" dirty="0"/>
              <a:t>Some applications OK – e.g. circuit board inspection</a:t>
            </a:r>
          </a:p>
          <a:p>
            <a:pPr lvl="1"/>
            <a:r>
              <a:rPr lang="en-US" altLang="en-US" dirty="0"/>
              <a:t>Tough calibration procedures for average user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A708D-76EC-4441-9849-9AE8C1904B2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02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ACAE40A4-1341-3E47-BF42-4CC1B8EDE9F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524000" y="827733"/>
            <a:ext cx="9144000" cy="5202536"/>
          </a:xfrm>
        </p:spPr>
        <p:txBody>
          <a:bodyPr>
            <a:normAutofit/>
          </a:bodyPr>
          <a:lstStyle/>
          <a:p>
            <a:r>
              <a:rPr lang="en-US" altLang="en-US" dirty="0"/>
              <a:t>Combining the Real and Virtual Worlds</a:t>
            </a:r>
          </a:p>
          <a:p>
            <a:pPr lvl="1"/>
            <a:r>
              <a:rPr lang="en-US" altLang="en-US" dirty="0"/>
              <a:t>We need:</a:t>
            </a:r>
          </a:p>
          <a:p>
            <a:pPr lvl="2"/>
            <a:r>
              <a:rPr lang="en-US" altLang="en-US" dirty="0"/>
              <a:t>Precise models</a:t>
            </a:r>
          </a:p>
          <a:p>
            <a:pPr lvl="2"/>
            <a:r>
              <a:rPr lang="en-US" altLang="en-US" dirty="0"/>
              <a:t>Locations and optical properties of the viewer (or camera) and the display</a:t>
            </a:r>
          </a:p>
          <a:p>
            <a:pPr lvl="2"/>
            <a:r>
              <a:rPr lang="en-US" altLang="en-US" dirty="0"/>
              <a:t>Calibration of all devices</a:t>
            </a:r>
          </a:p>
          <a:p>
            <a:pPr lvl="2"/>
            <a:r>
              <a:rPr lang="en-US" altLang="en-US" dirty="0"/>
              <a:t>To combine all local coordinate systems centered on the devices and the objects in the scene in a global coordinate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52890-1203-1A45-BA3D-38D1C0356A3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3024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>
            <a:extLst>
              <a:ext uri="{FF2B5EF4-FFF2-40B4-BE49-F238E27FC236}">
                <a16:creationId xmlns:a16="http://schemas.microsoft.com/office/drawing/2014/main" id="{D41C6239-F4F2-544D-9494-171AFC9EDCA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10363200" cy="2982267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Combining the Real and Virtual Worlds (</a:t>
            </a:r>
            <a:r>
              <a:rPr lang="en-US" altLang="en-US" dirty="0" err="1"/>
              <a:t>cont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Register models of all 3D objects of interest with their counterparts in the scene</a:t>
            </a:r>
          </a:p>
          <a:p>
            <a:pPr lvl="1"/>
            <a:r>
              <a:rPr lang="en-US" altLang="en-US" dirty="0"/>
              <a:t>Track the objects over time when the user moves and interacts with the scene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5E254-BE9E-E046-971A-39AF40A5A43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40" name="Picture 4" descr="noAug">
            <a:extLst>
              <a:ext uri="{FF2B5EF4-FFF2-40B4-BE49-F238E27FC236}">
                <a16:creationId xmlns:a16="http://schemas.microsoft.com/office/drawing/2014/main" id="{8603CC8E-5561-D242-BC4D-E5B7B59F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4051300"/>
            <a:ext cx="2574925" cy="193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Aug">
            <a:extLst>
              <a:ext uri="{FF2B5EF4-FFF2-40B4-BE49-F238E27FC236}">
                <a16:creationId xmlns:a16="http://schemas.microsoft.com/office/drawing/2014/main" id="{6A053B23-8B15-FD44-843B-D9AE88616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038600"/>
            <a:ext cx="2514600" cy="18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2177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>
            <a:extLst>
              <a:ext uri="{FF2B5EF4-FFF2-40B4-BE49-F238E27FC236}">
                <a16:creationId xmlns:a16="http://schemas.microsoft.com/office/drawing/2014/main" id="{8E562211-B86C-204C-A156-8548D21ED9F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467100" y="827733"/>
            <a:ext cx="5257800" cy="5202536"/>
          </a:xfrm>
        </p:spPr>
        <p:txBody>
          <a:bodyPr/>
          <a:lstStyle/>
          <a:p>
            <a:pPr>
              <a:buNone/>
            </a:pPr>
            <a:r>
              <a:rPr lang="en-US" altLang="en-US" dirty="0"/>
              <a:t>Realistic Merging Requires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Objects to behave in physically plausible manner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Occlusion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Collision detection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Shadows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16B8A9-EE84-0A4B-8279-1520E44C98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4599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F0FE60-74A1-1E4D-B3F3-9811F88896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141" dirty="0"/>
              <a:t>Virtual</a:t>
            </a:r>
            <a:r>
              <a:rPr lang="en-US" sz="4000" spc="-250" dirty="0"/>
              <a:t> </a:t>
            </a:r>
            <a:r>
              <a:rPr lang="en-US" sz="4000" spc="-268" dirty="0"/>
              <a:t>Reality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452E23-7560-6E45-A183-3535355C322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Circa 1985</a:t>
            </a:r>
          </a:p>
        </p:txBody>
      </p:sp>
      <p:sp>
        <p:nvSpPr>
          <p:cNvPr id="4" name="object 4"/>
          <p:cNvSpPr/>
          <p:nvPr/>
        </p:nvSpPr>
        <p:spPr>
          <a:xfrm>
            <a:off x="2632003" y="1524000"/>
            <a:ext cx="4248790" cy="3803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749685" y="2111830"/>
            <a:ext cx="2957871" cy="3921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6745363" y="2107506"/>
            <a:ext cx="2966804" cy="3930383"/>
          </a:xfrm>
          <a:custGeom>
            <a:avLst/>
            <a:gdLst/>
            <a:ahLst/>
            <a:cxnLst/>
            <a:rect l="l" t="t" r="r" b="b"/>
            <a:pathLst>
              <a:path w="3268979" h="4330700">
                <a:moveTo>
                  <a:pt x="0" y="0"/>
                </a:moveTo>
                <a:lnTo>
                  <a:pt x="3268661" y="0"/>
                </a:lnTo>
                <a:lnTo>
                  <a:pt x="3268661" y="4330699"/>
                </a:lnTo>
                <a:lnTo>
                  <a:pt x="0" y="433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6374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099149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429CE-08C4-974C-8196-832A24B55E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Strong vs. Weak AR</a:t>
            </a:r>
          </a:p>
          <a:p>
            <a:pPr marL="1549400" lvl="1"/>
            <a:r>
              <a:rPr lang="en-US" dirty="0"/>
              <a:t>Weak AR</a:t>
            </a:r>
          </a:p>
          <a:p>
            <a:pPr marL="2001838" lvl="2" indent="-354013"/>
            <a:r>
              <a:rPr lang="en-US" dirty="0"/>
              <a:t>Imprecise tracking</a:t>
            </a:r>
          </a:p>
          <a:p>
            <a:pPr marL="2001838" lvl="2" indent="-354013"/>
            <a:r>
              <a:rPr lang="en-US" dirty="0"/>
              <a:t>No knowledge of environment</a:t>
            </a:r>
          </a:p>
          <a:p>
            <a:pPr marL="2001838" lvl="2" indent="-354013"/>
            <a:r>
              <a:rPr lang="en-US" dirty="0"/>
              <a:t>Limited interactivity</a:t>
            </a:r>
          </a:p>
          <a:p>
            <a:pPr marL="2001838" lvl="2" indent="-354013"/>
            <a:r>
              <a:rPr lang="en-US" dirty="0"/>
              <a:t>Handheld AR</a:t>
            </a:r>
          </a:p>
          <a:p>
            <a:pPr marL="2001838" lvl="2" indent="-354013"/>
            <a:endParaRPr lang="en-US" dirty="0"/>
          </a:p>
          <a:p>
            <a:pPr marL="3662363" lvl="1"/>
            <a:r>
              <a:rPr lang="en-US" dirty="0"/>
              <a:t>Strong AR</a:t>
            </a:r>
          </a:p>
          <a:p>
            <a:pPr marL="4065588" lvl="2" indent="-366713"/>
            <a:r>
              <a:rPr lang="en-US" dirty="0"/>
              <a:t>Very accurate tracking</a:t>
            </a:r>
          </a:p>
          <a:p>
            <a:pPr marL="4065588" lvl="2" indent="-366713"/>
            <a:r>
              <a:rPr lang="en-US" dirty="0"/>
              <a:t>Seamless integration into real world</a:t>
            </a:r>
          </a:p>
          <a:p>
            <a:pPr marL="4065588" lvl="2" indent="-366713"/>
            <a:r>
              <a:rPr lang="en-US" dirty="0"/>
              <a:t>Natural interaction</a:t>
            </a:r>
          </a:p>
          <a:p>
            <a:pPr marL="4065588" lvl="2" indent="-366713"/>
            <a:r>
              <a:rPr lang="en-US" dirty="0"/>
              <a:t>Head mounted AR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C64042-77F6-C642-B82B-3D3FE4E0E7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>
            <a:spLocks noChangeAspect="1"/>
          </p:cNvSpPr>
          <p:nvPr/>
        </p:nvSpPr>
        <p:spPr>
          <a:xfrm>
            <a:off x="943232" y="1219200"/>
            <a:ext cx="1392428" cy="2519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1066800" y="3810000"/>
            <a:ext cx="3225114" cy="2315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507155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FC9467-4093-6344-B862-DD5A569DD5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AR Tracking Examples</a:t>
            </a:r>
          </a:p>
          <a:p>
            <a:pPr lvl="1"/>
            <a:r>
              <a:rPr lang="en-US" dirty="0"/>
              <a:t>Optical / vision-based tracking</a:t>
            </a:r>
          </a:p>
          <a:p>
            <a:pPr lvl="2"/>
            <a:r>
              <a:rPr lang="en-US" dirty="0"/>
              <a:t>Ensures portability</a:t>
            </a:r>
          </a:p>
          <a:p>
            <a:pPr lvl="2"/>
            <a:r>
              <a:rPr lang="en-US" dirty="0"/>
              <a:t>Large number of tracked objects</a:t>
            </a:r>
          </a:p>
          <a:p>
            <a:pPr lvl="2"/>
            <a:r>
              <a:rPr lang="en-US" dirty="0"/>
              <a:t>Registration and low latency are </a:t>
            </a:r>
            <a:br>
              <a:rPr lang="en-US" dirty="0"/>
            </a:br>
            <a:r>
              <a:rPr lang="en-US" dirty="0"/>
              <a:t>crucial for AR systems</a:t>
            </a:r>
          </a:p>
          <a:p>
            <a:pPr lvl="1"/>
            <a:r>
              <a:rPr lang="en-US" dirty="0" err="1"/>
              <a:t>Sourceless</a:t>
            </a:r>
            <a:r>
              <a:rPr lang="en-US" dirty="0"/>
              <a:t> inertial orientation tracking</a:t>
            </a:r>
          </a:p>
          <a:p>
            <a:pPr lvl="1"/>
            <a:r>
              <a:rPr lang="en-US" dirty="0"/>
              <a:t>GPS (or other) position tracking </a:t>
            </a:r>
          </a:p>
          <a:p>
            <a:pPr lvl="2"/>
            <a:r>
              <a:rPr lang="en-US" dirty="0"/>
              <a:t>Generally requires high accuracy</a:t>
            </a:r>
          </a:p>
          <a:p>
            <a:pPr lvl="2"/>
            <a:r>
              <a:rPr lang="en-US" dirty="0"/>
              <a:t>GPS enables mobile (global) outdoor AR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C83611-C832-2F4C-800C-E3EE6417BE0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https://youtu.be/TqGAqAFlGg0</a:t>
            </a:r>
            <a:r>
              <a:rPr lang="en-US" dirty="0"/>
              <a:t> </a:t>
            </a:r>
          </a:p>
        </p:txBody>
      </p:sp>
      <p:pic>
        <p:nvPicPr>
          <p:cNvPr id="3" name="Online Media 2" descr="ARToolKit demonstration">
            <a:hlinkClick r:id="" action="ppaction://media"/>
            <a:extLst>
              <a:ext uri="{FF2B5EF4-FFF2-40B4-BE49-F238E27FC236}">
                <a16:creationId xmlns:a16="http://schemas.microsoft.com/office/drawing/2014/main" id="{41BC1B53-BA80-8B4F-8D06-1945DAF008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96200" y="1816100"/>
            <a:ext cx="4304192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9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40E97-2D83-5947-8ADC-CE22926AE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2225" y="827733"/>
            <a:ext cx="7067550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“Mobile” outdoor AR</a:t>
            </a:r>
          </a:p>
          <a:p>
            <a:pPr lvl="1"/>
            <a:r>
              <a:rPr lang="en-US" dirty="0"/>
              <a:t>1997 “Touring Machine” </a:t>
            </a:r>
            <a:br>
              <a:rPr lang="en-US" dirty="0"/>
            </a:br>
            <a:r>
              <a:rPr lang="en-US" dirty="0"/>
              <a:t>Backpack systems (</a:t>
            </a:r>
            <a:r>
              <a:rPr lang="en-US" dirty="0" err="1"/>
              <a:t>Feiner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User wears/carries:</a:t>
            </a:r>
          </a:p>
          <a:p>
            <a:pPr lvl="2"/>
            <a:r>
              <a:rPr lang="en-US" dirty="0"/>
              <a:t>Computer</a:t>
            </a:r>
          </a:p>
          <a:p>
            <a:pPr lvl="2"/>
            <a:r>
              <a:rPr lang="en-US" dirty="0"/>
              <a:t>HMD</a:t>
            </a:r>
          </a:p>
          <a:p>
            <a:pPr lvl="2"/>
            <a:r>
              <a:rPr lang="en-US" dirty="0"/>
              <a:t>Inertial tracker</a:t>
            </a:r>
          </a:p>
          <a:p>
            <a:pPr lvl="2"/>
            <a:r>
              <a:rPr lang="en-US" dirty="0"/>
              <a:t>GPS unit/antenna</a:t>
            </a:r>
          </a:p>
          <a:p>
            <a:pPr lvl="2"/>
            <a:r>
              <a:rPr lang="en-US" dirty="0"/>
              <a:t>Input device(s)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332C-0ECF-7E42-A84A-803A5F0C3AE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391400" y="1600200"/>
            <a:ext cx="3192332" cy="4256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021064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>
            <a:extLst>
              <a:ext uri="{FF2B5EF4-FFF2-40B4-BE49-F238E27FC236}">
                <a16:creationId xmlns:a16="http://schemas.microsoft.com/office/drawing/2014/main" id="{7DE03A49-1CF8-6F47-A688-CB548A3B9CF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Performance Issues with Tracking</a:t>
            </a:r>
          </a:p>
          <a:p>
            <a:pPr lvl="1"/>
            <a:r>
              <a:rPr lang="en-US" altLang="en-US" dirty="0"/>
              <a:t>Accuracy of the registration of the real and virtual image</a:t>
            </a:r>
          </a:p>
          <a:p>
            <a:pPr lvl="2"/>
            <a:r>
              <a:rPr lang="en-US" altLang="en-US" dirty="0"/>
              <a:t>Noise – position and pose of camera with respect to the real scene</a:t>
            </a:r>
          </a:p>
          <a:p>
            <a:pPr lvl="2"/>
            <a:r>
              <a:rPr lang="en-US" altLang="en-US" dirty="0"/>
              <a:t>Image distortions</a:t>
            </a:r>
          </a:p>
          <a:p>
            <a:pPr lvl="1"/>
            <a:r>
              <a:rPr lang="en-US" altLang="en-US" dirty="0"/>
              <a:t>Time delays </a:t>
            </a:r>
          </a:p>
          <a:p>
            <a:pPr lvl="2"/>
            <a:r>
              <a:rPr lang="en-US" altLang="en-US" dirty="0"/>
              <a:t>Update rate for generating the augmenting image</a:t>
            </a:r>
          </a:p>
          <a:p>
            <a:pPr lvl="3"/>
            <a:r>
              <a:rPr lang="en-US" altLang="en-US" dirty="0"/>
              <a:t>Can limit registration accuracy – “1 </a:t>
            </a:r>
            <a:r>
              <a:rPr lang="en-US" altLang="en-US" dirty="0" err="1"/>
              <a:t>ms</a:t>
            </a:r>
            <a:r>
              <a:rPr lang="en-US" altLang="en-US" dirty="0"/>
              <a:t> = 1mm error”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C1FA0-504B-2141-BF8B-2BC8C607CA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117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>
            <a:extLst>
              <a:ext uri="{FF2B5EF4-FFF2-40B4-BE49-F238E27FC236}">
                <a16:creationId xmlns:a16="http://schemas.microsoft.com/office/drawing/2014/main" id="{8987AFDA-DE97-E043-BEA4-EFE27F130BA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/>
          <a:lstStyle/>
          <a:p>
            <a:r>
              <a:rPr lang="en-US" altLang="en-US" dirty="0"/>
              <a:t>AR Display Technologies</a:t>
            </a:r>
          </a:p>
          <a:p>
            <a:pPr marL="2746375" lvl="1"/>
            <a:r>
              <a:rPr lang="en-US" altLang="en-US" dirty="0"/>
              <a:t>Monitor Based</a:t>
            </a:r>
          </a:p>
          <a:p>
            <a:pPr marL="3149600" lvl="2" indent="-377825"/>
            <a:r>
              <a:rPr lang="en-US" altLang="en-US" dirty="0"/>
              <a:t>Laptops</a:t>
            </a:r>
          </a:p>
          <a:p>
            <a:pPr marL="3149600" lvl="2" indent="-377825"/>
            <a:r>
              <a:rPr lang="en-US" altLang="en-US" dirty="0"/>
              <a:t>Cell phones</a:t>
            </a:r>
          </a:p>
          <a:p>
            <a:pPr marL="3149600" lvl="2" indent="-377825"/>
            <a:r>
              <a:rPr lang="en-US" altLang="en-US" dirty="0"/>
              <a:t>Projectors (more Ubiquitous Computing)</a:t>
            </a:r>
          </a:p>
          <a:p>
            <a:pPr marL="4114800" lvl="1"/>
            <a:r>
              <a:rPr lang="en-US" altLang="en-US" dirty="0"/>
              <a:t>Head Mounted Displays</a:t>
            </a:r>
          </a:p>
          <a:p>
            <a:pPr marL="4406900" lvl="2" indent="-317500"/>
            <a:r>
              <a:rPr lang="en-US" altLang="en-US" dirty="0"/>
              <a:t>Video see-through</a:t>
            </a:r>
          </a:p>
          <a:p>
            <a:pPr marL="4406900" lvl="2" indent="-317500"/>
            <a:r>
              <a:rPr lang="en-US" altLang="en-US" dirty="0"/>
              <a:t>Optical see-through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57B7A-7BE7-3247-AACB-03537993D80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FF01F8D-9371-944E-9EC9-3432AC28A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9555" y="4105016"/>
            <a:ext cx="2756245" cy="2067184"/>
          </a:xfrm>
          <a:prstGeom prst="rect">
            <a:avLst/>
          </a:prstGeom>
          <a:noFill/>
          <a:ln/>
        </p:spPr>
      </p:pic>
      <p:pic>
        <p:nvPicPr>
          <p:cNvPr id="8" name="Picture 4" descr="monitor">
            <a:extLst>
              <a:ext uri="{FF2B5EF4-FFF2-40B4-BE49-F238E27FC236}">
                <a16:creationId xmlns:a16="http://schemas.microsoft.com/office/drawing/2014/main" id="{49B8D70C-D5DF-C142-86A3-2DFDF4DFD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3" r="16092" b="47556"/>
          <a:stretch/>
        </p:blipFill>
        <p:spPr bwMode="auto">
          <a:xfrm>
            <a:off x="1739555" y="2286000"/>
            <a:ext cx="1633151" cy="148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64422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>
            <a:extLst>
              <a:ext uri="{FF2B5EF4-FFF2-40B4-BE49-F238E27FC236}">
                <a16:creationId xmlns:a16="http://schemas.microsoft.com/office/drawing/2014/main" id="{E3E08C0D-448A-164F-A133-CC3F3C7B391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400300" y="827733"/>
            <a:ext cx="7391400" cy="267746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Monitor Based Augmented Reality</a:t>
            </a:r>
          </a:p>
          <a:p>
            <a:pPr lvl="1"/>
            <a:r>
              <a:rPr lang="en-US" altLang="en-US" dirty="0"/>
              <a:t>Simplest available</a:t>
            </a:r>
          </a:p>
          <a:p>
            <a:pPr lvl="1"/>
            <a:r>
              <a:rPr lang="en-US" altLang="en-US" dirty="0"/>
              <a:t>Treat laptop/cell phone as a window through which you can see AR world.</a:t>
            </a:r>
          </a:p>
          <a:p>
            <a:pPr lvl="1"/>
            <a:r>
              <a:rPr lang="en-US" altLang="en-US" dirty="0"/>
              <a:t>Sunglasses 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83CA7-69C8-1541-8C2C-B56DA3EEFBF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4" descr="monitor">
            <a:extLst>
              <a:ext uri="{FF2B5EF4-FFF2-40B4-BE49-F238E27FC236}">
                <a16:creationId xmlns:a16="http://schemas.microsoft.com/office/drawing/2014/main" id="{7C23611A-7F88-DC40-B09E-FB7E03FB7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505201"/>
            <a:ext cx="6629400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7087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>
            <a:extLst>
              <a:ext uri="{FF2B5EF4-FFF2-40B4-BE49-F238E27FC236}">
                <a16:creationId xmlns:a16="http://schemas.microsoft.com/office/drawing/2014/main" id="{C4E770D4-AD54-1A44-AF13-5AF173A5517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476500" y="827733"/>
            <a:ext cx="7239000" cy="5202536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Monitor Based AR – Successful commercialization</a:t>
            </a:r>
          </a:p>
          <a:p>
            <a:pPr lvl="1"/>
            <a:r>
              <a:rPr lang="en-US" altLang="en-US" dirty="0"/>
              <a:t>Yellow line in football broadcasts</a:t>
            </a:r>
          </a:p>
          <a:p>
            <a:pPr lvl="1"/>
            <a:r>
              <a:rPr lang="en-US" altLang="en-US" dirty="0"/>
              <a:t>Glowing hockey puck</a:t>
            </a:r>
          </a:p>
          <a:p>
            <a:pPr lvl="1"/>
            <a:r>
              <a:rPr lang="en-US" altLang="en-US" dirty="0"/>
              <a:t>Replace times square </a:t>
            </a:r>
            <a:br>
              <a:rPr lang="en-US" altLang="en-US" dirty="0"/>
            </a:br>
            <a:r>
              <a:rPr lang="en-US" altLang="en-US" dirty="0"/>
              <a:t>billboards with own ads </a:t>
            </a:r>
            <a:br>
              <a:rPr lang="en-US" altLang="en-US" dirty="0"/>
            </a:br>
            <a:r>
              <a:rPr lang="en-US" altLang="en-US" dirty="0"/>
              <a:t>during broadcast</a:t>
            </a:r>
          </a:p>
          <a:p>
            <a:pPr lvl="1"/>
            <a:r>
              <a:rPr lang="en-US" altLang="en-US" dirty="0"/>
              <a:t>Baseball cards</a:t>
            </a:r>
          </a:p>
          <a:p>
            <a:pPr lvl="1"/>
            <a:r>
              <a:rPr lang="en-US" altLang="en-US" dirty="0"/>
              <a:t>Ad campaigns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120EA-F173-D643-9368-9588C88B79E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818A9F4-86AF-5445-BBE4-7D94861C0061}"/>
              </a:ext>
            </a:extLst>
          </p:cNvPr>
          <p:cNvSpPr/>
          <p:nvPr/>
        </p:nvSpPr>
        <p:spPr>
          <a:xfrm>
            <a:off x="7592907" y="2971800"/>
            <a:ext cx="4245186" cy="2779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867751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8B2D9-07DA-E441-8504-1277FA9769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Optical see-through HMD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71A318-9740-1649-BF3B-83CE86CBFF6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3" descr="optical">
            <a:extLst>
              <a:ext uri="{FF2B5EF4-FFF2-40B4-BE49-F238E27FC236}">
                <a16:creationId xmlns:a16="http://schemas.microsoft.com/office/drawing/2014/main" id="{FAE568D6-C49C-594A-9A75-531AB6FC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71600"/>
            <a:ext cx="7772400" cy="428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88D8BFC-4D95-6740-99C0-1CF29433D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0550" y="3598862"/>
            <a:ext cx="3048000" cy="228600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67501521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1ACF-DA73-8F4B-83BD-9EC4F2169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/>
          <a:lstStyle/>
          <a:p>
            <a:r>
              <a:rPr lang="en-US" altLang="en-US" dirty="0"/>
              <a:t>Video see-through HMD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56B77-415D-E841-A2F5-2F5FEBC3710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3" descr="video">
            <a:extLst>
              <a:ext uri="{FF2B5EF4-FFF2-40B4-BE49-F238E27FC236}">
                <a16:creationId xmlns:a16="http://schemas.microsoft.com/office/drawing/2014/main" id="{7A659989-C150-5045-B32A-9EE73104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1046164"/>
            <a:ext cx="8382000" cy="45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A778408-8189-814B-B04B-1326FBF31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6076" y="4019550"/>
            <a:ext cx="2701925" cy="253365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8017854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>
            <a:extLst>
              <a:ext uri="{FF2B5EF4-FFF2-40B4-BE49-F238E27FC236}">
                <a16:creationId xmlns:a16="http://schemas.microsoft.com/office/drawing/2014/main" id="{89E37C69-F3FA-9B47-A4CD-0A8DE5BD2EE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362200" y="152400"/>
            <a:ext cx="7467600" cy="62484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Advantages of…</a:t>
            </a:r>
          </a:p>
          <a:p>
            <a:pPr lvl="1"/>
            <a:r>
              <a:rPr lang="en-US" altLang="en-US" dirty="0"/>
              <a:t>Monitor Displays</a:t>
            </a:r>
          </a:p>
          <a:p>
            <a:pPr lvl="2"/>
            <a:r>
              <a:rPr lang="en-US" altLang="en-US" dirty="0"/>
              <a:t>Consumer-level equipment</a:t>
            </a:r>
          </a:p>
          <a:p>
            <a:pPr lvl="2"/>
            <a:r>
              <a:rPr lang="en-US" altLang="en-US" dirty="0"/>
              <a:t>Most practical</a:t>
            </a:r>
          </a:p>
          <a:p>
            <a:pPr lvl="1"/>
            <a:r>
              <a:rPr lang="en-US" altLang="en-US" dirty="0"/>
              <a:t>Optical see-through HMD</a:t>
            </a:r>
          </a:p>
          <a:p>
            <a:pPr lvl="2"/>
            <a:r>
              <a:rPr lang="en-US" altLang="en-US" dirty="0"/>
              <a:t>Simplicity</a:t>
            </a:r>
          </a:p>
          <a:p>
            <a:pPr lvl="2"/>
            <a:r>
              <a:rPr lang="en-US" altLang="en-US" dirty="0"/>
              <a:t>Resolution</a:t>
            </a:r>
          </a:p>
          <a:p>
            <a:pPr lvl="2"/>
            <a:r>
              <a:rPr lang="en-US" altLang="en-US" dirty="0"/>
              <a:t>No eye offset</a:t>
            </a:r>
          </a:p>
          <a:p>
            <a:pPr lvl="1"/>
            <a:r>
              <a:rPr lang="en-US" altLang="en-US" dirty="0"/>
              <a:t>Video see-through HMD</a:t>
            </a:r>
          </a:p>
          <a:p>
            <a:pPr lvl="2"/>
            <a:r>
              <a:rPr lang="en-US" altLang="en-US" dirty="0"/>
              <a:t>Flexibility in composition strategies</a:t>
            </a:r>
          </a:p>
          <a:p>
            <a:pPr lvl="2"/>
            <a:r>
              <a:rPr lang="en-US" altLang="en-US" dirty="0"/>
              <a:t>Real and virtual view delays can be matched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FDFC53-C83C-7D40-852E-E2D771B90AF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331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A61035-D387-2247-A8DD-420260323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3600" y="827733"/>
            <a:ext cx="7811680" cy="52025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Ubiquitous Computing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Computing and sensing embedded in real world</a:t>
            </a:r>
          </a:p>
          <a:p>
            <a:pPr lvl="2"/>
            <a:r>
              <a:rPr lang="en-US" dirty="0"/>
              <a:t>Particle devices, RFID, motes, </a:t>
            </a:r>
            <a:r>
              <a:rPr lang="en-US" dirty="0" err="1"/>
              <a:t>arduino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537202-431A-E940-856A-D6A4406211E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222829" y="1524000"/>
            <a:ext cx="4771784" cy="3313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547863" y="1524000"/>
            <a:ext cx="2397417" cy="1798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7720754" y="3068491"/>
            <a:ext cx="2109265" cy="1775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0642410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402C33-3B88-2A41-8C40-8331FE2C1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4200" y="827733"/>
            <a:ext cx="5943600" cy="5202536"/>
          </a:xfrm>
        </p:spPr>
        <p:txBody>
          <a:bodyPr/>
          <a:lstStyle/>
          <a:p>
            <a:r>
              <a:rPr lang="en-US" dirty="0"/>
              <a:t>Technical Challenges in AR/MR</a:t>
            </a:r>
          </a:p>
          <a:p>
            <a:pPr lvl="1"/>
            <a:r>
              <a:rPr lang="en-US" dirty="0"/>
              <a:t>Occlusion and depth perception</a:t>
            </a:r>
          </a:p>
          <a:p>
            <a:pPr lvl="1"/>
            <a:r>
              <a:rPr lang="en-US" dirty="0"/>
              <a:t>Text display and legibility</a:t>
            </a:r>
          </a:p>
          <a:p>
            <a:pPr lvl="1"/>
            <a:r>
              <a:rPr lang="en-US" dirty="0"/>
              <a:t>Visual differences between real and virtual objects</a:t>
            </a:r>
          </a:p>
          <a:p>
            <a:pPr lvl="1"/>
            <a:r>
              <a:rPr lang="en-US" dirty="0"/>
              <a:t>Registration and tracking</a:t>
            </a:r>
          </a:p>
          <a:p>
            <a:pPr lvl="1"/>
            <a:r>
              <a:rPr lang="en-US" dirty="0"/>
              <a:t>Bulky HMDs and other equipment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3BC48D-A88E-BD46-A9EB-647F016B8B6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3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71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BEC05CC-0B86-9C4A-A06B-5C7149122E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227" dirty="0"/>
              <a:t>From </a:t>
            </a:r>
            <a:r>
              <a:rPr lang="en-US" sz="4000" spc="-254" dirty="0"/>
              <a:t>Reality  </a:t>
            </a:r>
            <a:r>
              <a:rPr lang="en-US" sz="4000" spc="-68" dirty="0"/>
              <a:t>to Virtual</a:t>
            </a:r>
            <a:r>
              <a:rPr lang="en-US" sz="4000" spc="-100" dirty="0"/>
              <a:t> </a:t>
            </a:r>
            <a:r>
              <a:rPr lang="en-US" sz="4000" spc="-268" dirty="0"/>
              <a:t>Reality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73159D4-675A-FE49-98F4-59036C559FF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531199" y="2461203"/>
            <a:ext cx="2067882" cy="1478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7941189" y="2472233"/>
            <a:ext cx="1878746" cy="1452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221043" y="2449180"/>
            <a:ext cx="2032546" cy="1425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2565152" y="3981859"/>
            <a:ext cx="2064892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634" spc="-5" dirty="0">
                <a:solidFill>
                  <a:srgbClr val="292934"/>
                </a:solidFill>
                <a:latin typeface="Arial"/>
                <a:cs typeface="Arial"/>
              </a:rPr>
              <a:t>Ubiquitous</a:t>
            </a:r>
            <a:r>
              <a:rPr sz="1634" spc="-1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634" spc="-5" dirty="0">
                <a:solidFill>
                  <a:srgbClr val="292934"/>
                </a:solidFill>
                <a:latin typeface="Arial"/>
                <a:cs typeface="Arial"/>
              </a:rPr>
              <a:t>Computing</a:t>
            </a:r>
            <a:endParaRPr sz="163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6995" y="3981859"/>
            <a:ext cx="1776164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634" spc="-5" dirty="0">
                <a:solidFill>
                  <a:srgbClr val="292934"/>
                </a:solidFill>
                <a:latin typeface="Arial"/>
                <a:cs typeface="Arial"/>
              </a:rPr>
              <a:t>Augmented</a:t>
            </a:r>
            <a:r>
              <a:rPr sz="1634" spc="-2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634" spc="-5" dirty="0">
                <a:solidFill>
                  <a:srgbClr val="292934"/>
                </a:solidFill>
                <a:latin typeface="Arial"/>
                <a:cs typeface="Arial"/>
              </a:rPr>
              <a:t>Reality</a:t>
            </a:r>
            <a:endParaRPr sz="163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24443" y="3973214"/>
            <a:ext cx="1299562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634" spc="-9" dirty="0">
                <a:solidFill>
                  <a:srgbClr val="292934"/>
                </a:solidFill>
                <a:latin typeface="Arial"/>
                <a:cs typeface="Arial"/>
              </a:rPr>
              <a:t>Virtual</a:t>
            </a:r>
            <a:r>
              <a:rPr sz="1634" spc="-32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634" spc="-5" dirty="0">
                <a:solidFill>
                  <a:srgbClr val="292934"/>
                </a:solidFill>
                <a:latin typeface="Arial"/>
                <a:cs typeface="Arial"/>
              </a:rPr>
              <a:t>Reality</a:t>
            </a:r>
            <a:endParaRPr sz="1634">
              <a:latin typeface="Arial"/>
              <a:cs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BFE578-0377-674C-BB2D-D6C1A9F3318E}"/>
              </a:ext>
            </a:extLst>
          </p:cNvPr>
          <p:cNvCxnSpPr/>
          <p:nvPr/>
        </p:nvCxnSpPr>
        <p:spPr>
          <a:xfrm>
            <a:off x="2667000" y="4724400"/>
            <a:ext cx="662940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11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5F5AAF-BE04-BE4B-B078-53B7C4DA6A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348CD7-C856-E54B-B065-4DACC5AE903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1977 – Star Wars</a:t>
            </a:r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1959075" y="1046702"/>
            <a:ext cx="8273849" cy="5489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01065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A5B733-B8E5-C441-80AD-F0B422255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4600" y="827733"/>
            <a:ext cx="7162800" cy="5202536"/>
          </a:xfrm>
        </p:spPr>
        <p:txBody>
          <a:bodyPr/>
          <a:lstStyle/>
          <a:p>
            <a:r>
              <a:rPr lang="en-US" dirty="0"/>
              <a:t>Augmented Reality</a:t>
            </a:r>
          </a:p>
          <a:p>
            <a:pPr lvl="1"/>
            <a:r>
              <a:rPr lang="en-US" dirty="0"/>
              <a:t>Defining Characteristics [Azuma 97]</a:t>
            </a:r>
          </a:p>
          <a:p>
            <a:pPr lvl="2"/>
            <a:r>
              <a:rPr lang="en-US" dirty="0"/>
              <a:t>Combines Real and Virtual Images</a:t>
            </a:r>
          </a:p>
          <a:p>
            <a:pPr lvl="3"/>
            <a:r>
              <a:rPr lang="en-US" dirty="0"/>
              <a:t>Both can be seen at the same time</a:t>
            </a:r>
          </a:p>
          <a:p>
            <a:pPr lvl="2"/>
            <a:r>
              <a:rPr lang="en-US" dirty="0"/>
              <a:t>Interactive in real-time</a:t>
            </a:r>
          </a:p>
          <a:p>
            <a:pPr lvl="3"/>
            <a:r>
              <a:rPr lang="en-US" dirty="0"/>
              <a:t>The virtual content can be interacted with</a:t>
            </a:r>
          </a:p>
          <a:p>
            <a:pPr lvl="2"/>
            <a:r>
              <a:rPr lang="en-US" dirty="0"/>
              <a:t>Registered in 3D</a:t>
            </a:r>
          </a:p>
          <a:p>
            <a:pPr lvl="3"/>
            <a:r>
              <a:rPr lang="en-US" dirty="0"/>
              <a:t>Virtual objects appear fixed in space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38130-3316-9C49-B90F-59FC50359CF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67200" y="6324600"/>
            <a:ext cx="6918567" cy="533401"/>
          </a:xfrm>
        </p:spPr>
        <p:txBody>
          <a:bodyPr>
            <a:normAutofit fontScale="92500"/>
          </a:bodyPr>
          <a:lstStyle/>
          <a:p>
            <a:r>
              <a:rPr lang="en-US" dirty="0"/>
              <a:t>Azuma, R. T. (1997). A survey of augmented reality. Presence, 6(4), 355-385.</a:t>
            </a:r>
          </a:p>
        </p:txBody>
      </p:sp>
    </p:spTree>
    <p:extLst>
      <p:ext uri="{BB962C8B-B14F-4D97-AF65-F5344CB8AC3E}">
        <p14:creationId xmlns:p14="http://schemas.microsoft.com/office/powerpoint/2010/main" val="849583741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2996</TotalTime>
  <Words>1692</Words>
  <Application>Microsoft Macintosh PowerPoint</Application>
  <PresentationFormat>Widescreen</PresentationFormat>
  <Paragraphs>419</Paragraphs>
  <Slides>61</Slides>
  <Notes>12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Gill Sans MT</vt:lpstr>
      <vt:lpstr>Tahoma</vt:lpstr>
      <vt:lpstr>17/02/15</vt:lpstr>
      <vt:lpstr>CIS 4930-001: Introduction to Augmented and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121</cp:revision>
  <cp:lastPrinted>2019-10-07T01:49:17Z</cp:lastPrinted>
  <dcterms:created xsi:type="dcterms:W3CDTF">2013-08-12T17:41:37Z</dcterms:created>
  <dcterms:modified xsi:type="dcterms:W3CDTF">2019-10-07T01:49:18Z</dcterms:modified>
</cp:coreProperties>
</file>